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handoutMasterIdLst>
    <p:handoutMasterId r:id="rId53"/>
  </p:handoutMasterIdLst>
  <p:sldIdLst>
    <p:sldId id="335" r:id="rId2"/>
    <p:sldId id="336" r:id="rId3"/>
    <p:sldId id="338" r:id="rId4"/>
    <p:sldId id="343" r:id="rId5"/>
    <p:sldId id="344" r:id="rId6"/>
    <p:sldId id="358" r:id="rId7"/>
    <p:sldId id="359" r:id="rId8"/>
    <p:sldId id="346" r:id="rId9"/>
    <p:sldId id="347" r:id="rId10"/>
    <p:sldId id="349" r:id="rId11"/>
    <p:sldId id="348" r:id="rId12"/>
    <p:sldId id="366" r:id="rId13"/>
    <p:sldId id="354" r:id="rId14"/>
    <p:sldId id="350" r:id="rId15"/>
    <p:sldId id="360" r:id="rId16"/>
    <p:sldId id="351" r:id="rId17"/>
    <p:sldId id="367" r:id="rId18"/>
    <p:sldId id="355" r:id="rId19"/>
    <p:sldId id="356" r:id="rId20"/>
    <p:sldId id="363" r:id="rId21"/>
    <p:sldId id="364" r:id="rId22"/>
    <p:sldId id="341" r:id="rId23"/>
    <p:sldId id="368" r:id="rId24"/>
    <p:sldId id="340" r:id="rId25"/>
    <p:sldId id="277" r:id="rId26"/>
    <p:sldId id="278" r:id="rId27"/>
    <p:sldId id="279" r:id="rId28"/>
    <p:sldId id="297" r:id="rId29"/>
    <p:sldId id="299" r:id="rId30"/>
    <p:sldId id="257" r:id="rId31"/>
    <p:sldId id="283" r:id="rId32"/>
    <p:sldId id="331" r:id="rId33"/>
    <p:sldId id="267" r:id="rId34"/>
    <p:sldId id="301" r:id="rId35"/>
    <p:sldId id="269" r:id="rId36"/>
    <p:sldId id="361" r:id="rId37"/>
    <p:sldId id="330" r:id="rId38"/>
    <p:sldId id="284" r:id="rId39"/>
    <p:sldId id="357" r:id="rId40"/>
    <p:sldId id="332" r:id="rId41"/>
    <p:sldId id="275" r:id="rId42"/>
    <p:sldId id="288" r:id="rId43"/>
    <p:sldId id="298" r:id="rId44"/>
    <p:sldId id="300" r:id="rId45"/>
    <p:sldId id="302" r:id="rId46"/>
    <p:sldId id="362" r:id="rId47"/>
    <p:sldId id="280" r:id="rId48"/>
    <p:sldId id="281" r:id="rId49"/>
    <p:sldId id="309" r:id="rId50"/>
    <p:sldId id="365" r:id="rId5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EF99AB"/>
    <a:srgbClr val="A50021"/>
    <a:srgbClr val="333300"/>
    <a:srgbClr val="660066"/>
    <a:srgbClr val="C00060"/>
    <a:srgbClr val="CC3300"/>
    <a:srgbClr val="CC0066"/>
    <a:srgbClr val="F9BB61"/>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77" autoAdjust="0"/>
    <p:restoredTop sz="88276" autoAdjust="0"/>
  </p:normalViewPr>
  <p:slideViewPr>
    <p:cSldViewPr>
      <p:cViewPr varScale="1">
        <p:scale>
          <a:sx n="75" d="100"/>
          <a:sy n="75" d="100"/>
        </p:scale>
        <p:origin x="-22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76A7106F-7EE2-4F59-9AC5-6DCCFDE5FBF5}" type="datetimeFigureOut">
              <a:rPr lang="en-US" smtClean="0"/>
              <a:t>8/10/2015</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0B97A484-E3B2-4A1C-BC20-1FA96E9C6455}" type="slidenum">
              <a:rPr lang="en-US" smtClean="0"/>
              <a:t>‹#›</a:t>
            </a:fld>
            <a:endParaRPr lang="en-US"/>
          </a:p>
        </p:txBody>
      </p:sp>
    </p:spTree>
    <p:extLst>
      <p:ext uri="{BB962C8B-B14F-4D97-AF65-F5344CB8AC3E}">
        <p14:creationId xmlns:p14="http://schemas.microsoft.com/office/powerpoint/2010/main" val="1471424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1507" name="Rectangle 3"/>
          <p:cNvSpPr>
            <a:spLocks noGrp="1" noChangeArrowheads="1"/>
          </p:cNvSpPr>
          <p:nvPr>
            <p:ph type="dt"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867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685800" y="4415790"/>
            <a:ext cx="54864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1511" name="Rectangle 7"/>
          <p:cNvSpPr>
            <a:spLocks noGrp="1" noChangeArrowheads="1"/>
          </p:cNvSpPr>
          <p:nvPr>
            <p:ph type="sldNum" sz="quarter" idx="5"/>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AF31459-F1D6-4F8F-A135-9722B58211F8}" type="slidenum">
              <a:rPr lang="en-US"/>
              <a:pPr>
                <a:defRPr/>
              </a:pPr>
              <a:t>‹#›</a:t>
            </a:fld>
            <a:endParaRPr lang="en-US"/>
          </a:p>
        </p:txBody>
      </p:sp>
    </p:spTree>
    <p:extLst>
      <p:ext uri="{BB962C8B-B14F-4D97-AF65-F5344CB8AC3E}">
        <p14:creationId xmlns:p14="http://schemas.microsoft.com/office/powerpoint/2010/main" val="38704347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Use CCSS critical areas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136EC85-FFA1-41C2-BFBD-B868A4424FA8}" type="slidenum">
              <a:rPr lang="en-US" smtClean="0"/>
              <a:pPr>
                <a:defRPr/>
              </a:pPr>
              <a:t>16</a:t>
            </a:fld>
            <a:endParaRPr lang="en-US"/>
          </a:p>
        </p:txBody>
      </p:sp>
    </p:spTree>
    <p:extLst>
      <p:ext uri="{BB962C8B-B14F-4D97-AF65-F5344CB8AC3E}">
        <p14:creationId xmlns:p14="http://schemas.microsoft.com/office/powerpoint/2010/main" val="2941296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18</a:t>
            </a:fld>
            <a:endParaRPr lang="en-US"/>
          </a:p>
        </p:txBody>
      </p:sp>
    </p:spTree>
    <p:extLst>
      <p:ext uri="{BB962C8B-B14F-4D97-AF65-F5344CB8AC3E}">
        <p14:creationId xmlns:p14="http://schemas.microsoft.com/office/powerpoint/2010/main" val="1931983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19</a:t>
            </a:fld>
            <a:endParaRPr lang="en-US"/>
          </a:p>
        </p:txBody>
      </p:sp>
    </p:spTree>
    <p:extLst>
      <p:ext uri="{BB962C8B-B14F-4D97-AF65-F5344CB8AC3E}">
        <p14:creationId xmlns:p14="http://schemas.microsoft.com/office/powerpoint/2010/main" val="2736755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would you do with these ten-frame cards to address</a:t>
            </a:r>
            <a:r>
              <a:rPr lang="en-US" baseline="0" dirty="0" smtClean="0"/>
              <a:t> these learning goals?</a:t>
            </a:r>
            <a:endParaRPr lang="en-US" dirty="0"/>
          </a:p>
        </p:txBody>
      </p:sp>
      <p:sp>
        <p:nvSpPr>
          <p:cNvPr id="4" name="Slide Number Placeholder 3"/>
          <p:cNvSpPr>
            <a:spLocks noGrp="1"/>
          </p:cNvSpPr>
          <p:nvPr>
            <p:ph type="sldNum" sz="quarter" idx="10"/>
          </p:nvPr>
        </p:nvSpPr>
        <p:spPr/>
        <p:txBody>
          <a:bodyPr/>
          <a:lstStyle/>
          <a:p>
            <a:pPr>
              <a:defRPr/>
            </a:pPr>
            <a:fld id="{9AF31459-F1D6-4F8F-A135-9722B58211F8}" type="slidenum">
              <a:rPr lang="en-US" smtClean="0"/>
              <a:pPr>
                <a:defRPr/>
              </a:pPr>
              <a:t>20</a:t>
            </a:fld>
            <a:endParaRPr lang="en-US"/>
          </a:p>
        </p:txBody>
      </p:sp>
    </p:spTree>
    <p:extLst>
      <p:ext uri="{BB962C8B-B14F-4D97-AF65-F5344CB8AC3E}">
        <p14:creationId xmlns:p14="http://schemas.microsoft.com/office/powerpoint/2010/main" val="2785900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2</a:t>
            </a:r>
            <a:r>
              <a:rPr lang="en-US" baseline="30000" smtClean="0"/>
              <a:t>nd</a:t>
            </a:r>
            <a:r>
              <a:rPr lang="en-US" smtClean="0"/>
              <a:t> grade dot card video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8</a:t>
            </a:fld>
            <a:endParaRPr lang="en-US"/>
          </a:p>
        </p:txBody>
      </p:sp>
    </p:spTree>
    <p:extLst>
      <p:ext uri="{BB962C8B-B14F-4D97-AF65-F5344CB8AC3E}">
        <p14:creationId xmlns:p14="http://schemas.microsoft.com/office/powerpoint/2010/main" val="3042574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9</a:t>
            </a:fld>
            <a:endParaRPr lang="en-US"/>
          </a:p>
        </p:txBody>
      </p:sp>
    </p:spTree>
    <p:extLst>
      <p:ext uri="{BB962C8B-B14F-4D97-AF65-F5344CB8AC3E}">
        <p14:creationId xmlns:p14="http://schemas.microsoft.com/office/powerpoint/2010/main" val="1809658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10</a:t>
            </a:fld>
            <a:endParaRPr lang="en-US"/>
          </a:p>
        </p:txBody>
      </p:sp>
    </p:spTree>
    <p:extLst>
      <p:ext uri="{BB962C8B-B14F-4D97-AF65-F5344CB8AC3E}">
        <p14:creationId xmlns:p14="http://schemas.microsoft.com/office/powerpoint/2010/main" val="1536377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BTW, on the diagnostic</a:t>
            </a:r>
            <a:r>
              <a:rPr lang="en-US" baseline="0" dirty="0" smtClean="0"/>
              <a:t> assessment, </a:t>
            </a:r>
            <a:endParaRPr lang="en-US" dirty="0"/>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11</a:t>
            </a:fld>
            <a:endParaRPr lang="en-US"/>
          </a:p>
        </p:txBody>
      </p:sp>
    </p:spTree>
    <p:extLst>
      <p:ext uri="{BB962C8B-B14F-4D97-AF65-F5344CB8AC3E}">
        <p14:creationId xmlns:p14="http://schemas.microsoft.com/office/powerpoint/2010/main" val="3793385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AF31459-F1D6-4F8F-A135-9722B58211F8}" type="slidenum">
              <a:rPr lang="en-US" smtClean="0"/>
              <a:pPr>
                <a:defRPr/>
              </a:pPr>
              <a:t>12</a:t>
            </a:fld>
            <a:endParaRPr lang="en-US"/>
          </a:p>
        </p:txBody>
      </p:sp>
    </p:spTree>
    <p:extLst>
      <p:ext uri="{BB962C8B-B14F-4D97-AF65-F5344CB8AC3E}">
        <p14:creationId xmlns:p14="http://schemas.microsoft.com/office/powerpoint/2010/main" val="3390489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Focus on a single number throughout the session (e.g. different combination to 7). Also do “missing part” activities.</a:t>
            </a:r>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E7A256-9F56-4355-842A-CDE54932F0ED}" type="slidenum">
              <a:rPr lang="en-US"/>
              <a:pPr fontAlgn="base">
                <a:spcBef>
                  <a:spcPct val="0"/>
                </a:spcBef>
                <a:spcAft>
                  <a:spcPct val="0"/>
                </a:spcAft>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58E36FC-CDCC-4659-8549-3A333D721D51}" type="slidenum">
              <a:rPr lang="en-US" smtClean="0"/>
              <a:pPr>
                <a:defRPr/>
              </a:pPr>
              <a:t>14</a:t>
            </a:fld>
            <a:endParaRPr lang="en-US"/>
          </a:p>
        </p:txBody>
      </p:sp>
    </p:spTree>
    <p:extLst>
      <p:ext uri="{BB962C8B-B14F-4D97-AF65-F5344CB8AC3E}">
        <p14:creationId xmlns:p14="http://schemas.microsoft.com/office/powerpoint/2010/main" val="1651101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E7A256-9F56-4355-842A-CDE54932F0ED}" type="slidenum">
              <a:rPr lang="en-US"/>
              <a:pPr fontAlgn="base">
                <a:spcBef>
                  <a:spcPct val="0"/>
                </a:spcBef>
                <a:spcAft>
                  <a:spcPct val="0"/>
                </a:spcAft>
                <a:defRPr/>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2F23AFD-2E02-4B1B-8DD9-3A224D04E61E}"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FFED280-94D9-4A2F-9A75-BA9F5E9A48C9}"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52D4D80A-5F91-4E21-8470-0547FACD3BB3}"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5013BC8D-45F6-4D68-8FB0-BB38B7479D01}"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EAAB2A25-C3D8-4D58-ADF1-C2F534C12C11}"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endParaRPr lang="en-US"/>
          </a:p>
        </p:txBody>
      </p:sp>
      <p:sp>
        <p:nvSpPr>
          <p:cNvPr id="10" name="Slide Number Placeholder 9"/>
          <p:cNvSpPr>
            <a:spLocks noGrp="1"/>
          </p:cNvSpPr>
          <p:nvPr>
            <p:ph type="sldNum" sz="quarter" idx="16"/>
          </p:nvPr>
        </p:nvSpPr>
        <p:spPr/>
        <p:txBody>
          <a:bodyPr rtlCol="0"/>
          <a:lstStyle/>
          <a:p>
            <a:pPr>
              <a:defRPr/>
            </a:pPr>
            <a:fld id="{57966BEA-F90D-4C57-999B-B4BBB8C642DB}"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endParaRPr lang="en-US"/>
          </a:p>
        </p:txBody>
      </p:sp>
      <p:sp>
        <p:nvSpPr>
          <p:cNvPr id="12" name="Slide Number Placeholder 11"/>
          <p:cNvSpPr>
            <a:spLocks noGrp="1"/>
          </p:cNvSpPr>
          <p:nvPr>
            <p:ph type="sldNum" sz="quarter" idx="16"/>
          </p:nvPr>
        </p:nvSpPr>
        <p:spPr/>
        <p:txBody>
          <a:bodyPr rtlCol="0"/>
          <a:lstStyle/>
          <a:p>
            <a:pPr>
              <a:defRPr/>
            </a:pPr>
            <a:fld id="{851482B7-093F-4D4B-8FE7-1B8E7065FB6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EBA30B38-F7BE-4546-844E-6179E3BD6B37}"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6735C339-A87A-4868-B482-0E04CB835A09}"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6AB8B472-0AF2-403E-8E42-6DB8B3383D97}"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51E01F52-839C-411A-967E-D0F797F56222}"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57CCA4E7-0E88-4769-8F69-BCE6918BBB98}"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teachingchannel.org/videos/visualizing-number-combination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blakeslee-math-resources.wikispaces.com/Elementary+Math+Resources+(K-2)"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teachingchannel.org/videos/popsicle-stick-math" TargetMode="Externa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blakeslee-math-resources.wikispaces.com/"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blakeslee-math-resources.wikispaces.com/Elementary+Math+Resources+(K-2)"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s://www.teachingchannel.org/videos/pre-k-math-lesson?fd=1"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hyperlink" Target="http://www.didax.com/kathyrichardson/DNC/" TargetMode="External"/><Relationship Id="rId4" Type="http://schemas.openxmlformats.org/officeDocument/2006/relationships/image" Target="../media/image12.gif"/></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 and 1</a:t>
            </a:r>
            <a:r>
              <a:rPr lang="en-US" b="1" baseline="30000" dirty="0" smtClean="0"/>
              <a:t>st</a:t>
            </a:r>
            <a:r>
              <a:rPr lang="en-US" b="1" dirty="0" smtClean="0"/>
              <a:t> grade</a:t>
            </a:r>
            <a:endParaRPr lang="en-US" b="1" dirty="0"/>
          </a:p>
        </p:txBody>
      </p:sp>
      <p:sp>
        <p:nvSpPr>
          <p:cNvPr id="3" name="Content Placeholder 2"/>
          <p:cNvSpPr>
            <a:spLocks noGrp="1"/>
          </p:cNvSpPr>
          <p:nvPr>
            <p:ph sz="quarter" idx="1"/>
          </p:nvPr>
        </p:nvSpPr>
        <p:spPr/>
        <p:txBody>
          <a:bodyPr/>
          <a:lstStyle/>
          <a:p>
            <a:pPr>
              <a:spcAft>
                <a:spcPts val="1200"/>
              </a:spcAft>
            </a:pPr>
            <a:r>
              <a:rPr lang="en-US" dirty="0" smtClean="0">
                <a:solidFill>
                  <a:schemeClr val="accent2">
                    <a:lumMod val="75000"/>
                  </a:schemeClr>
                </a:solidFill>
              </a:rPr>
              <a:t>What math abilities do your students </a:t>
            </a:r>
            <a:r>
              <a:rPr lang="en-US" dirty="0">
                <a:solidFill>
                  <a:schemeClr val="accent2">
                    <a:lumMod val="75000"/>
                  </a:schemeClr>
                </a:solidFill>
              </a:rPr>
              <a:t>have when they enter </a:t>
            </a:r>
            <a:r>
              <a:rPr lang="en-US" dirty="0" smtClean="0">
                <a:solidFill>
                  <a:schemeClr val="accent2">
                    <a:lumMod val="75000"/>
                  </a:schemeClr>
                </a:solidFill>
              </a:rPr>
              <a:t>kindergarten?</a:t>
            </a:r>
            <a:endParaRPr lang="en-US" dirty="0">
              <a:solidFill>
                <a:schemeClr val="accent2">
                  <a:lumMod val="75000"/>
                </a:schemeClr>
              </a:solidFill>
            </a:endParaRPr>
          </a:p>
          <a:p>
            <a:pPr>
              <a:spcAft>
                <a:spcPts val="1200"/>
              </a:spcAft>
            </a:pPr>
            <a:r>
              <a:rPr lang="en-US" dirty="0">
                <a:solidFill>
                  <a:schemeClr val="accent1">
                    <a:lumMod val="50000"/>
                  </a:schemeClr>
                </a:solidFill>
              </a:rPr>
              <a:t>What math abilities do you hope they will have when they leave kindergarten</a:t>
            </a:r>
            <a:r>
              <a:rPr lang="en-US" dirty="0" smtClean="0">
                <a:solidFill>
                  <a:schemeClr val="accent1">
                    <a:lumMod val="50000"/>
                  </a:schemeClr>
                </a:solidFill>
              </a:rPr>
              <a:t>? When they leave1</a:t>
            </a:r>
            <a:r>
              <a:rPr lang="en-US" baseline="30000" dirty="0" smtClean="0">
                <a:solidFill>
                  <a:schemeClr val="accent1">
                    <a:lumMod val="50000"/>
                  </a:schemeClr>
                </a:solidFill>
              </a:rPr>
              <a:t>st</a:t>
            </a:r>
            <a:r>
              <a:rPr lang="en-US" dirty="0" smtClean="0">
                <a:solidFill>
                  <a:schemeClr val="accent1">
                    <a:lumMod val="50000"/>
                  </a:schemeClr>
                </a:solidFill>
              </a:rPr>
              <a:t> </a:t>
            </a:r>
            <a:r>
              <a:rPr lang="en-US" dirty="0">
                <a:solidFill>
                  <a:schemeClr val="accent1">
                    <a:lumMod val="50000"/>
                  </a:schemeClr>
                </a:solidFill>
              </a:rPr>
              <a:t>g</a:t>
            </a:r>
            <a:r>
              <a:rPr lang="en-US" dirty="0" smtClean="0">
                <a:solidFill>
                  <a:schemeClr val="accent1">
                    <a:lumMod val="50000"/>
                  </a:schemeClr>
                </a:solidFill>
              </a:rPr>
              <a:t>rade?</a:t>
            </a:r>
          </a:p>
          <a:p>
            <a:r>
              <a:rPr lang="en-US" dirty="0" smtClean="0">
                <a:solidFill>
                  <a:srgbClr val="7030A0"/>
                </a:solidFill>
              </a:rPr>
              <a:t>Take a look at the diagnostic assessment to consider the range of abilities at each grade.</a:t>
            </a:r>
            <a:endParaRPr lang="en-US" dirty="0">
              <a:solidFill>
                <a:srgbClr val="7030A0"/>
              </a:solidFill>
            </a:endParaRPr>
          </a:p>
        </p:txBody>
      </p:sp>
    </p:spTree>
    <p:extLst>
      <p:ext uri="{BB962C8B-B14F-4D97-AF65-F5344CB8AC3E}">
        <p14:creationId xmlns:p14="http://schemas.microsoft.com/office/powerpoint/2010/main" val="29353463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7543800" cy="1600200"/>
          </a:xfrm>
        </p:spPr>
        <p:txBody>
          <a:bodyPr>
            <a:normAutofit/>
          </a:bodyPr>
          <a:lstStyle/>
          <a:p>
            <a:pPr eaLnBrk="1" fontAlgn="auto" hangingPunct="1">
              <a:spcAft>
                <a:spcPts val="0"/>
              </a:spcAft>
              <a:defRPr/>
            </a:pPr>
            <a:r>
              <a:rPr lang="en-US" b="1" dirty="0" smtClean="0"/>
              <a:t>Number relationships</a:t>
            </a:r>
            <a:endParaRPr lang="en-US" b="1" dirty="0"/>
          </a:p>
        </p:txBody>
      </p:sp>
      <p:pic>
        <p:nvPicPr>
          <p:cNvPr id="26626" name="Picture 10"/>
          <p:cNvPicPr>
            <a:picLocks noChangeAspect="1" noChangeArrowheads="1"/>
          </p:cNvPicPr>
          <p:nvPr/>
        </p:nvPicPr>
        <p:blipFill>
          <a:blip r:embed="rId3">
            <a:lum bright="-10000" contrast="30000"/>
          </a:blip>
          <a:srcRect/>
          <a:stretch>
            <a:fillRect/>
          </a:stretch>
        </p:blipFill>
        <p:spPr bwMode="auto">
          <a:xfrm>
            <a:off x="914400" y="1828800"/>
            <a:ext cx="6146800" cy="3211513"/>
          </a:xfrm>
          <a:prstGeom prst="rect">
            <a:avLst/>
          </a:prstGeom>
          <a:noFill/>
          <a:ln w="9525">
            <a:noFill/>
            <a:miter lim="800000"/>
            <a:headEnd/>
            <a:tailEnd/>
          </a:ln>
        </p:spPr>
      </p:pic>
      <p:sp>
        <p:nvSpPr>
          <p:cNvPr id="4" name="TextBox 3"/>
          <p:cNvSpPr txBox="1"/>
          <p:nvPr/>
        </p:nvSpPr>
        <p:spPr>
          <a:xfrm>
            <a:off x="914400" y="6259512"/>
            <a:ext cx="2322513" cy="369888"/>
          </a:xfrm>
          <a:prstGeom prst="rect">
            <a:avLst/>
          </a:prstGeom>
          <a:solidFill>
            <a:schemeClr val="tx2">
              <a:lumMod val="20000"/>
              <a:lumOff val="80000"/>
            </a:schemeClr>
          </a:solidFill>
        </p:spPr>
        <p:txBody>
          <a:bodyPr wrap="none">
            <a:spAutoFit/>
          </a:bodyPr>
          <a:lstStyle/>
          <a:p>
            <a:pPr>
              <a:defRPr/>
            </a:pPr>
            <a:r>
              <a:rPr lang="en-US" dirty="0"/>
              <a:t>Activities 11, 12 &amp; 13</a:t>
            </a:r>
          </a:p>
        </p:txBody>
      </p:sp>
    </p:spTree>
    <p:extLst>
      <p:ext uri="{BB962C8B-B14F-4D97-AF65-F5344CB8AC3E}">
        <p14:creationId xmlns:p14="http://schemas.microsoft.com/office/powerpoint/2010/main" val="3414823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Spatial relationships </a:t>
            </a:r>
            <a:endParaRPr lang="en-US" b="1" dirty="0"/>
          </a:p>
        </p:txBody>
      </p:sp>
      <p:pic>
        <p:nvPicPr>
          <p:cNvPr id="4" name="Picture 13"/>
          <p:cNvPicPr>
            <a:picLocks noGrp="1" noChangeAspect="1" noChangeArrowheads="1"/>
          </p:cNvPicPr>
          <p:nvPr>
            <p:ph idx="1"/>
          </p:nvPr>
        </p:nvPicPr>
        <p:blipFill rotWithShape="1">
          <a:blip r:embed="rId3">
            <a:lum bright="-10000" contrast="32000"/>
          </a:blip>
          <a:srcRect t="22769"/>
          <a:stretch/>
        </p:blipFill>
        <p:spPr bwMode="auto">
          <a:xfrm>
            <a:off x="685800" y="1676400"/>
            <a:ext cx="7073016" cy="2814619"/>
          </a:xfrm>
          <a:prstGeom prst="rect">
            <a:avLst/>
          </a:prstGeom>
          <a:noFill/>
          <a:ln w="9525">
            <a:noFill/>
            <a:miter lim="800000"/>
            <a:headEnd/>
            <a:tailEnd/>
          </a:ln>
        </p:spPr>
      </p:pic>
      <p:sp>
        <p:nvSpPr>
          <p:cNvPr id="5" name="TextBox 4"/>
          <p:cNvSpPr txBox="1"/>
          <p:nvPr/>
        </p:nvSpPr>
        <p:spPr>
          <a:xfrm>
            <a:off x="914400" y="6259512"/>
            <a:ext cx="2082800" cy="369888"/>
          </a:xfrm>
          <a:prstGeom prst="rect">
            <a:avLst/>
          </a:prstGeom>
          <a:solidFill>
            <a:schemeClr val="tx2">
              <a:lumMod val="20000"/>
              <a:lumOff val="80000"/>
            </a:schemeClr>
          </a:solidFill>
        </p:spPr>
        <p:txBody>
          <a:bodyPr wrap="none">
            <a:spAutoFit/>
          </a:bodyPr>
          <a:lstStyle/>
          <a:p>
            <a:pPr>
              <a:defRPr/>
            </a:pPr>
            <a:r>
              <a:rPr lang="en-US" dirty="0"/>
              <a:t>Activities 8, 9 &amp; 10</a:t>
            </a:r>
          </a:p>
        </p:txBody>
      </p:sp>
    </p:spTree>
    <p:extLst>
      <p:ext uri="{BB962C8B-B14F-4D97-AF65-F5344CB8AC3E}">
        <p14:creationId xmlns:p14="http://schemas.microsoft.com/office/powerpoint/2010/main" val="2640170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5-frame and 10-frame cards</a:t>
            </a:r>
            <a:endParaRPr lang="en-US" b="1" dirty="0"/>
          </a:p>
        </p:txBody>
      </p:sp>
      <p:pic>
        <p:nvPicPr>
          <p:cNvPr id="1026" name="Picture 2"/>
          <p:cNvPicPr>
            <a:picLocks noGrp="1" noChangeAspect="1" noChangeArrowheads="1"/>
          </p:cNvPicPr>
          <p:nvPr>
            <p:ph sz="quarter" idx="1"/>
          </p:nvPr>
        </p:nvPicPr>
        <p:blipFill rotWithShape="1">
          <a:blip r:embed="rId3">
            <a:extLst>
              <a:ext uri="{28A0092B-C50C-407E-A947-70E740481C1C}">
                <a14:useLocalDpi xmlns:a14="http://schemas.microsoft.com/office/drawing/2010/main" val="0"/>
              </a:ext>
            </a:extLst>
          </a:blip>
          <a:srcRect l="72777" t="5045" r="6663" b="5346"/>
          <a:stretch/>
        </p:blipFill>
        <p:spPr bwMode="auto">
          <a:xfrm rot="16200000">
            <a:off x="1779104" y="583095"/>
            <a:ext cx="1232455" cy="402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child-1st.typepad.com/.a/6a00e5529de4af88340128756f6814970c-p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429000"/>
            <a:ext cx="4876800" cy="223394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810000" y="6031468"/>
            <a:ext cx="4648200" cy="369332"/>
          </a:xfrm>
          <a:prstGeom prst="rect">
            <a:avLst/>
          </a:prstGeom>
          <a:solidFill>
            <a:schemeClr val="accent2">
              <a:lumMod val="40000"/>
              <a:lumOff val="60000"/>
            </a:schemeClr>
          </a:solidFill>
        </p:spPr>
        <p:txBody>
          <a:bodyPr wrap="square">
            <a:spAutoFit/>
          </a:bodyPr>
          <a:lstStyle/>
          <a:p>
            <a:r>
              <a:rPr lang="en-US" dirty="0" smtClean="0"/>
              <a:t>Number </a:t>
            </a:r>
            <a:r>
              <a:rPr lang="en-US" dirty="0" smtClean="0"/>
              <a:t>Talks: </a:t>
            </a:r>
            <a:r>
              <a:rPr lang="en-US" b="1" dirty="0" smtClean="0"/>
              <a:t>Ten Frames and Dot </a:t>
            </a:r>
            <a:r>
              <a:rPr lang="en-US" b="1" dirty="0" smtClean="0"/>
              <a:t>Cards</a:t>
            </a:r>
            <a:endParaRPr lang="en-US" b="1" dirty="0" smtClean="0"/>
          </a:p>
        </p:txBody>
      </p:sp>
    </p:spTree>
    <p:extLst>
      <p:ext uri="{BB962C8B-B14F-4D97-AF65-F5344CB8AC3E}">
        <p14:creationId xmlns:p14="http://schemas.microsoft.com/office/powerpoint/2010/main" val="2778561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7543800" cy="1600200"/>
          </a:xfrm>
        </p:spPr>
        <p:txBody>
          <a:bodyPr>
            <a:normAutofit/>
          </a:bodyPr>
          <a:lstStyle/>
          <a:p>
            <a:pPr eaLnBrk="1" fontAlgn="auto" hangingPunct="1">
              <a:spcAft>
                <a:spcPts val="0"/>
              </a:spcAft>
              <a:defRPr/>
            </a:pPr>
            <a:r>
              <a:rPr lang="en-US" b="1" dirty="0" smtClean="0"/>
              <a:t>Number relationships</a:t>
            </a:r>
            <a:r>
              <a:rPr lang="en-US" b="1" dirty="0"/>
              <a:t> </a:t>
            </a:r>
            <a:r>
              <a:rPr lang="en-US" b="1" dirty="0" smtClean="0"/>
              <a:t>1-10</a:t>
            </a:r>
            <a:endParaRPr lang="en-US" b="1" dirty="0"/>
          </a:p>
        </p:txBody>
      </p:sp>
      <p:sp>
        <p:nvSpPr>
          <p:cNvPr id="29698" name="Content Placeholder 2"/>
          <p:cNvSpPr>
            <a:spLocks noGrp="1"/>
          </p:cNvSpPr>
          <p:nvPr>
            <p:ph idx="1"/>
          </p:nvPr>
        </p:nvSpPr>
        <p:spPr/>
        <p:txBody>
          <a:bodyPr/>
          <a:lstStyle/>
          <a:p>
            <a:pPr eaLnBrk="1" hangingPunct="1"/>
            <a:endParaRPr lang="en-US" dirty="0" smtClean="0"/>
          </a:p>
          <a:p>
            <a:pPr eaLnBrk="1" hangingPunct="1"/>
            <a:endParaRPr lang="en-US" dirty="0" smtClean="0"/>
          </a:p>
        </p:txBody>
      </p:sp>
      <p:pic>
        <p:nvPicPr>
          <p:cNvPr id="29699" name="Picture 4"/>
          <p:cNvPicPr>
            <a:picLocks noChangeAspect="1" noChangeArrowheads="1"/>
          </p:cNvPicPr>
          <p:nvPr/>
        </p:nvPicPr>
        <p:blipFill>
          <a:blip r:embed="rId3">
            <a:lum bright="-14000" contrast="36000"/>
          </a:blip>
          <a:srcRect/>
          <a:stretch>
            <a:fillRect/>
          </a:stretch>
        </p:blipFill>
        <p:spPr bwMode="auto">
          <a:xfrm>
            <a:off x="1143000" y="1639887"/>
            <a:ext cx="6216650" cy="3465513"/>
          </a:xfrm>
          <a:prstGeom prst="rect">
            <a:avLst/>
          </a:prstGeom>
          <a:noFill/>
          <a:ln w="9525">
            <a:noFill/>
            <a:miter lim="800000"/>
            <a:headEnd/>
            <a:tailEnd/>
          </a:ln>
        </p:spPr>
      </p:pic>
      <p:sp>
        <p:nvSpPr>
          <p:cNvPr id="29700" name="TextBox 4"/>
          <p:cNvSpPr txBox="1">
            <a:spLocks noChangeArrowheads="1"/>
          </p:cNvSpPr>
          <p:nvPr/>
        </p:nvSpPr>
        <p:spPr bwMode="auto">
          <a:xfrm>
            <a:off x="5562600" y="5105400"/>
            <a:ext cx="3581400" cy="415498"/>
          </a:xfrm>
          <a:prstGeom prst="rect">
            <a:avLst/>
          </a:prstGeom>
          <a:noFill/>
          <a:ln w="9525">
            <a:noFill/>
            <a:miter lim="800000"/>
            <a:headEnd/>
            <a:tailEnd/>
          </a:ln>
        </p:spPr>
        <p:txBody>
          <a:bodyPr wrap="square">
            <a:spAutoFit/>
          </a:bodyPr>
          <a:lstStyle/>
          <a:p>
            <a:r>
              <a:rPr lang="en-US" sz="1050" dirty="0"/>
              <a:t>Graphics are from Van de </a:t>
            </a:r>
            <a:r>
              <a:rPr lang="en-US" sz="1050" dirty="0" err="1"/>
              <a:t>Walle</a:t>
            </a:r>
            <a:r>
              <a:rPr lang="en-US" sz="1050" dirty="0"/>
              <a:t> &amp; </a:t>
            </a:r>
            <a:r>
              <a:rPr lang="en-US" sz="1050" dirty="0" err="1"/>
              <a:t>Lovin</a:t>
            </a:r>
            <a:r>
              <a:rPr lang="en-US" sz="1050" dirty="0"/>
              <a:t>, </a:t>
            </a:r>
            <a:br>
              <a:rPr lang="en-US" sz="1050" dirty="0"/>
            </a:br>
            <a:r>
              <a:rPr lang="en-US" sz="1050" i="1" dirty="0"/>
              <a:t>Teaching Student-Centered Mathematics: Grades K-3</a:t>
            </a:r>
          </a:p>
        </p:txBody>
      </p:sp>
      <p:sp>
        <p:nvSpPr>
          <p:cNvPr id="6" name="TextBox 5"/>
          <p:cNvSpPr txBox="1"/>
          <p:nvPr/>
        </p:nvSpPr>
        <p:spPr>
          <a:xfrm>
            <a:off x="914400" y="6259512"/>
            <a:ext cx="1928813" cy="369888"/>
          </a:xfrm>
          <a:prstGeom prst="rect">
            <a:avLst/>
          </a:prstGeom>
          <a:solidFill>
            <a:schemeClr val="tx2">
              <a:lumMod val="20000"/>
              <a:lumOff val="80000"/>
            </a:schemeClr>
          </a:solidFill>
        </p:spPr>
        <p:txBody>
          <a:bodyPr wrap="none">
            <a:spAutoFit/>
          </a:bodyPr>
          <a:lstStyle/>
          <a:p>
            <a:pPr>
              <a:defRPr/>
            </a:pPr>
            <a:r>
              <a:rPr lang="en-US" dirty="0"/>
              <a:t>Activities 17 – 22</a:t>
            </a:r>
          </a:p>
        </p:txBody>
      </p:sp>
      <p:sp>
        <p:nvSpPr>
          <p:cNvPr id="7" name="Rectangle 6"/>
          <p:cNvSpPr/>
          <p:nvPr/>
        </p:nvSpPr>
        <p:spPr>
          <a:xfrm>
            <a:off x="3810000" y="5867400"/>
            <a:ext cx="4648200" cy="646331"/>
          </a:xfrm>
          <a:prstGeom prst="rect">
            <a:avLst/>
          </a:prstGeom>
          <a:solidFill>
            <a:schemeClr val="accent2">
              <a:lumMod val="40000"/>
              <a:lumOff val="60000"/>
            </a:schemeClr>
          </a:solidFill>
        </p:spPr>
        <p:txBody>
          <a:bodyPr wrap="square">
            <a:spAutoFit/>
          </a:bodyPr>
          <a:lstStyle/>
          <a:p>
            <a:r>
              <a:rPr lang="en-US" dirty="0" smtClean="0"/>
              <a:t>Teaching </a:t>
            </a:r>
            <a:r>
              <a:rPr lang="en-US" dirty="0"/>
              <a:t>Channel: </a:t>
            </a:r>
            <a:r>
              <a:rPr lang="en-US" b="1" dirty="0">
                <a:hlinkClick r:id="rId4"/>
              </a:rPr>
              <a:t>Quick </a:t>
            </a:r>
            <a:r>
              <a:rPr lang="en-US" b="1" dirty="0" smtClean="0">
                <a:hlinkClick r:id="rId4"/>
              </a:rPr>
              <a:t>Images</a:t>
            </a:r>
            <a:endParaRPr lang="en-US" b="1" dirty="0" smtClean="0"/>
          </a:p>
          <a:p>
            <a:r>
              <a:rPr lang="en-US" dirty="0" smtClean="0"/>
              <a:t>Number </a:t>
            </a:r>
            <a:r>
              <a:rPr lang="en-US" dirty="0"/>
              <a:t>Talks: </a:t>
            </a:r>
            <a:r>
              <a:rPr lang="en-US" b="1" dirty="0" err="1" smtClean="0"/>
              <a:t>Rekenreks</a:t>
            </a:r>
            <a:endParaRPr lang="en-US" b="1" dirty="0"/>
          </a:p>
        </p:txBody>
      </p:sp>
    </p:spTree>
    <p:extLst>
      <p:ext uri="{BB962C8B-B14F-4D97-AF65-F5344CB8AC3E}">
        <p14:creationId xmlns:p14="http://schemas.microsoft.com/office/powerpoint/2010/main" val="4647377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391400" cy="1143000"/>
          </a:xfrm>
        </p:spPr>
        <p:txBody>
          <a:bodyPr>
            <a:normAutofit/>
          </a:bodyPr>
          <a:lstStyle/>
          <a:p>
            <a:pPr eaLnBrk="1" fontAlgn="auto" hangingPunct="1">
              <a:spcAft>
                <a:spcPts val="0"/>
              </a:spcAft>
              <a:defRPr/>
            </a:pPr>
            <a:r>
              <a:rPr lang="en-US" b="1" dirty="0" smtClean="0"/>
              <a:t>Number relationships</a:t>
            </a:r>
            <a:r>
              <a:rPr lang="en-US" b="1" dirty="0"/>
              <a:t> </a:t>
            </a:r>
            <a:r>
              <a:rPr lang="en-US" b="1" dirty="0" smtClean="0"/>
              <a:t>1-10</a:t>
            </a:r>
            <a:endParaRPr lang="en-US" b="1" dirty="0"/>
          </a:p>
        </p:txBody>
      </p:sp>
      <p:pic>
        <p:nvPicPr>
          <p:cNvPr id="27650" name="Picture 7"/>
          <p:cNvPicPr>
            <a:picLocks noChangeAspect="1" noChangeArrowheads="1"/>
          </p:cNvPicPr>
          <p:nvPr/>
        </p:nvPicPr>
        <p:blipFill>
          <a:blip r:embed="rId3">
            <a:lum bright="-18000" contrast="50000"/>
          </a:blip>
          <a:srcRect/>
          <a:stretch>
            <a:fillRect/>
          </a:stretch>
        </p:blipFill>
        <p:spPr bwMode="auto">
          <a:xfrm>
            <a:off x="990600" y="1838325"/>
            <a:ext cx="6524625" cy="3419475"/>
          </a:xfrm>
          <a:prstGeom prst="rect">
            <a:avLst/>
          </a:prstGeom>
          <a:noFill/>
          <a:ln w="9525">
            <a:noFill/>
            <a:miter lim="800000"/>
            <a:headEnd/>
            <a:tailEnd/>
          </a:ln>
        </p:spPr>
      </p:pic>
      <p:sp>
        <p:nvSpPr>
          <p:cNvPr id="4" name="TextBox 3"/>
          <p:cNvSpPr txBox="1"/>
          <p:nvPr/>
        </p:nvSpPr>
        <p:spPr>
          <a:xfrm>
            <a:off x="914400" y="6259512"/>
            <a:ext cx="2338388" cy="369888"/>
          </a:xfrm>
          <a:prstGeom prst="rect">
            <a:avLst/>
          </a:prstGeom>
          <a:solidFill>
            <a:schemeClr val="tx2">
              <a:lumMod val="20000"/>
              <a:lumOff val="80000"/>
            </a:schemeClr>
          </a:solidFill>
        </p:spPr>
        <p:txBody>
          <a:bodyPr wrap="none">
            <a:spAutoFit/>
          </a:bodyPr>
          <a:lstStyle/>
          <a:p>
            <a:pPr>
              <a:defRPr/>
            </a:pPr>
            <a:r>
              <a:rPr lang="en-US" dirty="0"/>
              <a:t>Activities 14, 15 &amp; 16</a:t>
            </a:r>
          </a:p>
        </p:txBody>
      </p:sp>
    </p:spTree>
    <p:extLst>
      <p:ext uri="{BB962C8B-B14F-4D97-AF65-F5344CB8AC3E}">
        <p14:creationId xmlns:p14="http://schemas.microsoft.com/office/powerpoint/2010/main" val="911885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543800" cy="1143000"/>
          </a:xfrm>
        </p:spPr>
        <p:txBody>
          <a:bodyPr>
            <a:normAutofit/>
          </a:bodyPr>
          <a:lstStyle/>
          <a:p>
            <a:pPr eaLnBrk="1" fontAlgn="auto" hangingPunct="1">
              <a:spcAft>
                <a:spcPts val="0"/>
              </a:spcAft>
              <a:defRPr/>
            </a:pPr>
            <a:r>
              <a:rPr lang="en-US" b="1" dirty="0" smtClean="0"/>
              <a:t>Anchors to 5</a:t>
            </a:r>
            <a:endParaRPr lang="en-US" b="1" dirty="0"/>
          </a:p>
        </p:txBody>
      </p:sp>
      <p:sp>
        <p:nvSpPr>
          <p:cNvPr id="29698" name="Content Placeholder 2"/>
          <p:cNvSpPr>
            <a:spLocks noGrp="1"/>
          </p:cNvSpPr>
          <p:nvPr>
            <p:ph idx="1"/>
          </p:nvPr>
        </p:nvSpPr>
        <p:spPr/>
        <p:txBody>
          <a:bodyPr/>
          <a:lstStyle/>
          <a:p>
            <a:pPr eaLnBrk="1" hangingPunct="1"/>
            <a:endParaRPr lang="en-US" dirty="0" smtClean="0"/>
          </a:p>
          <a:p>
            <a:pPr eaLnBrk="1" hangingPunct="1"/>
            <a:endParaRPr lang="en-US" dirty="0" smtClean="0"/>
          </a:p>
        </p:txBody>
      </p:sp>
      <p:sp>
        <p:nvSpPr>
          <p:cNvPr id="9" name="Content Placeholder 2"/>
          <p:cNvSpPr txBox="1">
            <a:spLocks/>
          </p:cNvSpPr>
          <p:nvPr/>
        </p:nvSpPr>
        <p:spPr>
          <a:xfrm>
            <a:off x="609600" y="1600200"/>
            <a:ext cx="81534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fontAlgn="auto">
              <a:spcAft>
                <a:spcPts val="0"/>
              </a:spcAft>
              <a:buNone/>
            </a:pPr>
            <a:r>
              <a:rPr lang="en-US" dirty="0" smtClean="0"/>
              <a:t>Show the child 5 counters, then put them under your hand. Pull out several of the counters, and ask:</a:t>
            </a:r>
            <a:r>
              <a:rPr lang="en-US" dirty="0"/>
              <a:t/>
            </a:r>
            <a:br>
              <a:rPr lang="en-US" dirty="0"/>
            </a:br>
            <a:r>
              <a:rPr lang="en-US" dirty="0" smtClean="0">
                <a:solidFill>
                  <a:srgbClr val="C00000"/>
                </a:solidFill>
              </a:rPr>
              <a:t>How many are hiding?</a:t>
            </a:r>
          </a:p>
          <a:p>
            <a:pPr fontAlgn="auto">
              <a:spcAft>
                <a:spcPts val="0"/>
              </a:spcAft>
            </a:pPr>
            <a:r>
              <a:rPr lang="en-US" dirty="0" smtClean="0"/>
              <a:t>Notice how the child solves the problem. If not visible, ask them to explain how they got an answer.</a:t>
            </a:r>
          </a:p>
          <a:p>
            <a:pPr fontAlgn="auto">
              <a:spcAft>
                <a:spcPts val="0"/>
              </a:spcAft>
            </a:pPr>
            <a:r>
              <a:rPr lang="en-US" dirty="0" smtClean="0"/>
              <a:t>Repeat with different numbers of counters.</a:t>
            </a:r>
          </a:p>
          <a:p>
            <a:pPr fontAlgn="auto">
              <a:spcAft>
                <a:spcPts val="0"/>
              </a:spcAft>
            </a:pPr>
            <a:r>
              <a:rPr lang="en-US" dirty="0" smtClean="0"/>
              <a:t>Have the child write the two numbers.</a:t>
            </a:r>
          </a:p>
          <a:p>
            <a:pPr fontAlgn="auto">
              <a:spcAft>
                <a:spcPts val="0"/>
              </a:spcAft>
            </a:pPr>
            <a:r>
              <a:rPr lang="en-US" dirty="0" smtClean="0">
                <a:solidFill>
                  <a:srgbClr val="660066"/>
                </a:solidFill>
              </a:rPr>
              <a:t>You can do this with any number, but 5 is a useful “anchor” number.</a:t>
            </a:r>
          </a:p>
        </p:txBody>
      </p:sp>
    </p:spTree>
    <p:extLst>
      <p:ext uri="{BB962C8B-B14F-4D97-AF65-F5344CB8AC3E}">
        <p14:creationId xmlns:p14="http://schemas.microsoft.com/office/powerpoint/2010/main" val="228940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500"/>
                                        <p:tgtEl>
                                          <p:spTgt spid="9">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3" end="3"/>
                                            </p:txEl>
                                          </p:spTgt>
                                        </p:tgtEl>
                                        <p:attrNameLst>
                                          <p:attrName>style.visibility</p:attrName>
                                        </p:attrNameLst>
                                      </p:cBhvr>
                                      <p:to>
                                        <p:strVal val="visible"/>
                                      </p:to>
                                    </p:set>
                                    <p:animEffect transition="in" filter="fade">
                                      <p:cBhvr>
                                        <p:cTn id="10" dur="500"/>
                                        <p:tgtEl>
                                          <p:spTgt spid="9">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animEffect transition="in" filter="fade">
                                      <p:cBhvr>
                                        <p:cTn id="15"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b="1" dirty="0" smtClean="0"/>
              <a:t>Anchors to 10</a:t>
            </a:r>
            <a:endParaRPr lang="en-US" b="1" dirty="0"/>
          </a:p>
        </p:txBody>
      </p:sp>
      <p:sp>
        <p:nvSpPr>
          <p:cNvPr id="28674" name="Content Placeholder 2"/>
          <p:cNvSpPr>
            <a:spLocks noGrp="1"/>
          </p:cNvSpPr>
          <p:nvPr>
            <p:ph idx="1"/>
          </p:nvPr>
        </p:nvSpPr>
        <p:spPr/>
        <p:txBody>
          <a:bodyPr/>
          <a:lstStyle/>
          <a:p>
            <a:r>
              <a:rPr lang="en-US" dirty="0"/>
              <a:t>The frame for </a:t>
            </a:r>
            <a:r>
              <a:rPr lang="en-US" dirty="0" smtClean="0"/>
              <a:t>seven provides </a:t>
            </a:r>
            <a:r>
              <a:rPr lang="en-US" dirty="0"/>
              <a:t>a visual model of </a:t>
            </a:r>
            <a:r>
              <a:rPr lang="en-US" dirty="0" smtClean="0"/>
              <a:t>seven as two more </a:t>
            </a:r>
            <a:r>
              <a:rPr lang="en-US" dirty="0"/>
              <a:t>than five and </a:t>
            </a:r>
            <a:r>
              <a:rPr lang="en-US" dirty="0" smtClean="0"/>
              <a:t>three less </a:t>
            </a:r>
            <a:r>
              <a:rPr lang="en-US" dirty="0"/>
              <a:t>than </a:t>
            </a:r>
            <a:r>
              <a:rPr lang="en-US" dirty="0" smtClean="0"/>
              <a:t>ten</a:t>
            </a:r>
            <a:r>
              <a:rPr lang="en-US" dirty="0"/>
              <a:t>.</a:t>
            </a:r>
            <a:endParaRPr lang="en-US" dirty="0" smtClean="0"/>
          </a:p>
          <a:p>
            <a:r>
              <a:rPr lang="en-US" dirty="0" smtClean="0"/>
              <a:t>Working with this model supports </a:t>
            </a:r>
            <a:r>
              <a:rPr lang="en-US" dirty="0"/>
              <a:t>the eventual connection to 5 + </a:t>
            </a:r>
            <a:r>
              <a:rPr lang="en-US" dirty="0" smtClean="0"/>
              <a:t>2 </a:t>
            </a:r>
            <a:r>
              <a:rPr lang="en-US" dirty="0"/>
              <a:t>= 7 and 10 – 3 = 7</a:t>
            </a:r>
            <a:r>
              <a:rPr lang="en-US" dirty="0" smtClean="0"/>
              <a:t>.</a:t>
            </a:r>
          </a:p>
          <a:p>
            <a:r>
              <a:rPr lang="en-US" dirty="0" smtClean="0">
                <a:solidFill>
                  <a:srgbClr val="A50021"/>
                </a:solidFill>
              </a:rPr>
              <a:t>Objects, pictures, symbols</a:t>
            </a:r>
            <a:endParaRPr lang="en-US" dirty="0">
              <a:solidFill>
                <a:srgbClr val="A50021"/>
              </a:solidFill>
            </a:endParaRPr>
          </a:p>
          <a:p>
            <a:pPr eaLnBrk="1" hangingPunct="1"/>
            <a:r>
              <a:rPr lang="en-US" dirty="0" smtClean="0">
                <a:hlinkClick r:id="rId3"/>
              </a:rPr>
              <a:t>Packet on </a:t>
            </a:r>
            <a:r>
              <a:rPr lang="en-US" dirty="0" smtClean="0">
                <a:hlinkClick r:id="rId3"/>
              </a:rPr>
              <a:t>wiki</a:t>
            </a:r>
            <a:endParaRPr lang="en-US" dirty="0" smtClean="0"/>
          </a:p>
          <a:p>
            <a:pPr eaLnBrk="1" hangingPunct="1"/>
            <a:r>
              <a:rPr lang="en-US" dirty="0" smtClean="0"/>
              <a:t>Tasks in Envision</a:t>
            </a:r>
            <a:endParaRPr lang="en-US" dirty="0" smtClean="0"/>
          </a:p>
          <a:p>
            <a:pPr eaLnBrk="1" hangingPunct="1"/>
            <a:endParaRPr lang="en-US" dirty="0" smtClean="0"/>
          </a:p>
        </p:txBody>
      </p:sp>
      <p:pic>
        <p:nvPicPr>
          <p:cNvPr id="28675" name="Picture 2" descr="C:\Documents and Settings\tblakesl\My Documents\Documents\Mathematics\Workshops\2010-11\Number Sense\ten frame 6.jpg"/>
          <p:cNvPicPr>
            <a:picLocks noChangeAspect="1" noChangeArrowheads="1"/>
          </p:cNvPicPr>
          <p:nvPr/>
        </p:nvPicPr>
        <p:blipFill>
          <a:blip r:embed="rId4"/>
          <a:srcRect/>
          <a:stretch>
            <a:fillRect/>
          </a:stretch>
        </p:blipFill>
        <p:spPr bwMode="auto">
          <a:xfrm>
            <a:off x="5410200" y="3886200"/>
            <a:ext cx="3060700" cy="1752600"/>
          </a:xfrm>
          <a:prstGeom prst="rect">
            <a:avLst/>
          </a:prstGeom>
          <a:noFill/>
          <a:ln w="9525">
            <a:noFill/>
            <a:miter lim="800000"/>
            <a:headEnd/>
            <a:tailEnd/>
          </a:ln>
        </p:spPr>
      </p:pic>
      <p:sp>
        <p:nvSpPr>
          <p:cNvPr id="3" name="Oval 2"/>
          <p:cNvSpPr/>
          <p:nvPr/>
        </p:nvSpPr>
        <p:spPr>
          <a:xfrm>
            <a:off x="6172200" y="4953000"/>
            <a:ext cx="381000" cy="381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04800" y="5846811"/>
            <a:ext cx="4419600" cy="646331"/>
          </a:xfrm>
          <a:prstGeom prst="rect">
            <a:avLst/>
          </a:prstGeom>
          <a:solidFill>
            <a:schemeClr val="accent2">
              <a:lumMod val="40000"/>
              <a:lumOff val="60000"/>
            </a:schemeClr>
          </a:solidFill>
        </p:spPr>
        <p:txBody>
          <a:bodyPr wrap="square">
            <a:spAutoFit/>
          </a:bodyPr>
          <a:lstStyle/>
          <a:p>
            <a:r>
              <a:rPr lang="en-US" dirty="0" smtClean="0"/>
              <a:t>Teaching Channel: </a:t>
            </a:r>
            <a:r>
              <a:rPr lang="en-US" dirty="0" smtClean="0">
                <a:hlinkClick r:id="rId5"/>
              </a:rPr>
              <a:t>Popsicle </a:t>
            </a:r>
            <a:r>
              <a:rPr lang="en-US" dirty="0">
                <a:hlinkClick r:id="rId5"/>
              </a:rPr>
              <a:t>Stick Math: Making </a:t>
            </a:r>
            <a:r>
              <a:rPr lang="en-US" dirty="0" smtClean="0">
                <a:hlinkClick r:id="rId5"/>
              </a:rPr>
              <a:t>10</a:t>
            </a:r>
            <a:r>
              <a:rPr lang="en-US" dirty="0" smtClean="0"/>
              <a:t> </a:t>
            </a:r>
            <a:endParaRPr lang="en-US" dirty="0"/>
          </a:p>
        </p:txBody>
      </p:sp>
    </p:spTree>
    <p:extLst>
      <p:ext uri="{BB962C8B-B14F-4D97-AF65-F5344CB8AC3E}">
        <p14:creationId xmlns:p14="http://schemas.microsoft.com/office/powerpoint/2010/main" val="165976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xEl>
                                              <p:pRg st="1" end="1"/>
                                            </p:txEl>
                                          </p:spTgt>
                                        </p:tgtEl>
                                        <p:attrNameLst>
                                          <p:attrName>style.visibility</p:attrName>
                                        </p:attrNameLst>
                                      </p:cBhvr>
                                      <p:to>
                                        <p:strVal val="visible"/>
                                      </p:to>
                                    </p:set>
                                    <p:animEffect transition="in" filter="fade">
                                      <p:cBhvr>
                                        <p:cTn id="7" dur="500"/>
                                        <p:tgtEl>
                                          <p:spTgt spid="2867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74">
                                            <p:txEl>
                                              <p:pRg st="2" end="2"/>
                                            </p:txEl>
                                          </p:spTgt>
                                        </p:tgtEl>
                                        <p:attrNameLst>
                                          <p:attrName>style.visibility</p:attrName>
                                        </p:attrNameLst>
                                      </p:cBhvr>
                                      <p:to>
                                        <p:strVal val="visible"/>
                                      </p:to>
                                    </p:set>
                                    <p:animEffect transition="in" filter="fade">
                                      <p:cBhvr>
                                        <p:cTn id="12" dur="500"/>
                                        <p:tgtEl>
                                          <p:spTgt spid="2867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674">
                                            <p:txEl>
                                              <p:pRg st="3" end="3"/>
                                            </p:txEl>
                                          </p:spTgt>
                                        </p:tgtEl>
                                        <p:attrNameLst>
                                          <p:attrName>style.visibility</p:attrName>
                                        </p:attrNameLst>
                                      </p:cBhvr>
                                      <p:to>
                                        <p:strVal val="visible"/>
                                      </p:to>
                                    </p:set>
                                    <p:animEffect transition="in" filter="fade">
                                      <p:cBhvr>
                                        <p:cTn id="17" dur="500"/>
                                        <p:tgtEl>
                                          <p:spTgt spid="2867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674">
                                            <p:txEl>
                                              <p:pRg st="4" end="4"/>
                                            </p:txEl>
                                          </p:spTgt>
                                        </p:tgtEl>
                                        <p:attrNameLst>
                                          <p:attrName>style.visibility</p:attrName>
                                        </p:attrNameLst>
                                      </p:cBhvr>
                                      <p:to>
                                        <p:strVal val="visible"/>
                                      </p:to>
                                    </p:set>
                                    <p:animEffect transition="in" filter="fade">
                                      <p:cBhvr>
                                        <p:cTn id="22" dur="500"/>
                                        <p:tgtEl>
                                          <p:spTgt spid="2867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81000" y="1600199"/>
            <a:ext cx="3867806" cy="5098473"/>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1600200"/>
            <a:ext cx="3886200" cy="5122718"/>
          </a:xfrm>
          <a:prstGeom prst="rect">
            <a:avLst/>
          </a:prstGeom>
        </p:spPr>
      </p:pic>
    </p:spTree>
    <p:extLst>
      <p:ext uri="{BB962C8B-B14F-4D97-AF65-F5344CB8AC3E}">
        <p14:creationId xmlns:p14="http://schemas.microsoft.com/office/powerpoint/2010/main" val="3217786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t>Number Talks</a:t>
            </a:r>
            <a:endParaRPr lang="en-US" b="1" dirty="0"/>
          </a:p>
        </p:txBody>
      </p:sp>
      <p:sp>
        <p:nvSpPr>
          <p:cNvPr id="21506" name="Content Placeholder 2"/>
          <p:cNvSpPr>
            <a:spLocks noGrp="1"/>
          </p:cNvSpPr>
          <p:nvPr>
            <p:ph idx="1"/>
          </p:nvPr>
        </p:nvSpPr>
        <p:spPr>
          <a:xfrm>
            <a:off x="457200" y="1447800"/>
            <a:ext cx="7620000" cy="4953000"/>
          </a:xfrm>
        </p:spPr>
        <p:txBody>
          <a:bodyPr>
            <a:normAutofit/>
          </a:bodyPr>
          <a:lstStyle/>
          <a:p>
            <a:pPr marL="114300" indent="0">
              <a:buFont typeface="Arial" charset="0"/>
              <a:buNone/>
            </a:pPr>
            <a:r>
              <a:rPr lang="en-US" dirty="0" smtClean="0"/>
              <a:t>…to develop basic number concepts</a:t>
            </a:r>
          </a:p>
          <a:p>
            <a:pPr marL="114300" indent="0">
              <a:buFont typeface="Arial" charset="0"/>
              <a:buNone/>
            </a:pPr>
            <a:endParaRPr lang="en-US" dirty="0" smtClean="0"/>
          </a:p>
          <a:p>
            <a:pPr marL="114300" indent="0">
              <a:buFont typeface="Arial" charset="0"/>
              <a:buNone/>
            </a:pPr>
            <a:endParaRPr lang="en-US" dirty="0" smtClean="0"/>
          </a:p>
          <a:p>
            <a:pPr marL="114300" indent="0">
              <a:buFont typeface="Arial" charset="0"/>
              <a:buNone/>
            </a:pPr>
            <a:endParaRPr lang="en-US" dirty="0" smtClean="0"/>
          </a:p>
          <a:p>
            <a:pPr marL="114300" indent="0">
              <a:buFont typeface="Arial" charset="0"/>
              <a:buNone/>
            </a:pPr>
            <a:endParaRPr lang="en-US" dirty="0" smtClean="0"/>
          </a:p>
          <a:p>
            <a:pPr marL="114300" indent="0">
              <a:buFont typeface="Arial" charset="0"/>
              <a:buNone/>
            </a:pPr>
            <a:endParaRPr lang="en-US" dirty="0" smtClean="0"/>
          </a:p>
          <a:p>
            <a:pPr marL="114300" indent="0">
              <a:buFont typeface="Arial" charset="0"/>
              <a:buNone/>
            </a:pPr>
            <a:endParaRPr lang="en-US" dirty="0" smtClean="0"/>
          </a:p>
          <a:p>
            <a:pPr marL="114300" indent="0">
              <a:buFont typeface="Arial" charset="0"/>
              <a:buNone/>
            </a:pPr>
            <a:r>
              <a:rPr lang="en-US" dirty="0" smtClean="0"/>
              <a:t>What do you like about this approach?</a:t>
            </a:r>
          </a:p>
          <a:p>
            <a:pPr marL="114300" indent="0">
              <a:buFont typeface="Arial" charset="0"/>
              <a:buNone/>
            </a:pPr>
            <a:endParaRPr lang="en-US" dirty="0"/>
          </a:p>
          <a:p>
            <a:pPr marL="114300" indent="0">
              <a:buFont typeface="Arial" charset="0"/>
              <a:buNone/>
            </a:pPr>
            <a:endParaRPr lang="en-US" dirty="0" smtClean="0"/>
          </a:p>
          <a:p>
            <a:pPr marL="114300" indent="0">
              <a:buFont typeface="Arial" charset="0"/>
              <a:buNone/>
            </a:pPr>
            <a:endParaRPr lang="en-US" sz="1000" dirty="0" smtClean="0"/>
          </a:p>
          <a:p>
            <a:pPr marL="114300" indent="0">
              <a:buFont typeface="Arial" charset="0"/>
              <a:buNone/>
            </a:pPr>
            <a:endParaRPr lang="en-US" dirty="0" smtClean="0"/>
          </a:p>
        </p:txBody>
      </p:sp>
      <p:pic>
        <p:nvPicPr>
          <p:cNvPr id="21508" name="Picture 4"/>
          <p:cNvPicPr>
            <a:picLocks noChangeAspect="1" noChangeArrowheads="1"/>
          </p:cNvPicPr>
          <p:nvPr/>
        </p:nvPicPr>
        <p:blipFill>
          <a:blip r:embed="rId3"/>
          <a:srcRect/>
          <a:stretch>
            <a:fillRect/>
          </a:stretch>
        </p:blipFill>
        <p:spPr bwMode="auto">
          <a:xfrm>
            <a:off x="2057400" y="2101850"/>
            <a:ext cx="5181600" cy="2927350"/>
          </a:xfrm>
          <a:prstGeom prst="rect">
            <a:avLst/>
          </a:prstGeom>
          <a:noFill/>
        </p:spPr>
      </p:pic>
    </p:spTree>
    <p:extLst>
      <p:ext uri="{BB962C8B-B14F-4D97-AF65-F5344CB8AC3E}">
        <p14:creationId xmlns:p14="http://schemas.microsoft.com/office/powerpoint/2010/main" val="20576740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noFill/>
        </p:spPr>
        <p:txBody>
          <a:bodyPr wrap="square" numCol="1" anchorCtr="0" compatLnSpc="1">
            <a:prstTxWarp prst="textNoShape">
              <a:avLst/>
            </a:prstTxWarp>
          </a:bodyPr>
          <a:lstStyle/>
          <a:p>
            <a:r>
              <a:rPr lang="en-US" b="1" dirty="0" smtClean="0"/>
              <a:t>The teacher’s role</a:t>
            </a:r>
          </a:p>
        </p:txBody>
      </p:sp>
      <p:sp>
        <p:nvSpPr>
          <p:cNvPr id="39939" name="Rectangle 3"/>
          <p:cNvSpPr>
            <a:spLocks noGrp="1"/>
          </p:cNvSpPr>
          <p:nvPr>
            <p:ph type="body" idx="1"/>
          </p:nvPr>
        </p:nvSpPr>
        <p:spPr/>
        <p:txBody>
          <a:bodyPr/>
          <a:lstStyle/>
          <a:p>
            <a:pPr marL="0" indent="0">
              <a:buNone/>
            </a:pPr>
            <a:endParaRPr lang="en-US" dirty="0" smtClean="0"/>
          </a:p>
        </p:txBody>
      </p:sp>
      <p:pic>
        <p:nvPicPr>
          <p:cNvPr id="39940" name="Picture 4"/>
          <p:cNvPicPr>
            <a:picLocks noChangeAspect="1" noChangeArrowheads="1"/>
          </p:cNvPicPr>
          <p:nvPr/>
        </p:nvPicPr>
        <p:blipFill>
          <a:blip r:embed="rId3"/>
          <a:srcRect/>
          <a:stretch>
            <a:fillRect/>
          </a:stretch>
        </p:blipFill>
        <p:spPr bwMode="auto">
          <a:xfrm>
            <a:off x="4143270" y="1985084"/>
            <a:ext cx="3800475" cy="3419475"/>
          </a:xfrm>
          <a:prstGeom prst="rect">
            <a:avLst/>
          </a:prstGeom>
          <a:noFill/>
        </p:spPr>
      </p:pic>
      <p:sp>
        <p:nvSpPr>
          <p:cNvPr id="39942" name="Text Box 6"/>
          <p:cNvSpPr txBox="1">
            <a:spLocks noChangeArrowheads="1"/>
          </p:cNvSpPr>
          <p:nvPr/>
        </p:nvSpPr>
        <p:spPr bwMode="auto">
          <a:xfrm>
            <a:off x="718456" y="2209800"/>
            <a:ext cx="3167743" cy="2800767"/>
          </a:xfrm>
          <a:prstGeom prst="rect">
            <a:avLst/>
          </a:prstGeom>
          <a:noFill/>
          <a:ln w="9525">
            <a:noFill/>
            <a:miter lim="800000"/>
            <a:headEnd/>
            <a:tailEnd/>
          </a:ln>
          <a:effectLst/>
        </p:spPr>
        <p:txBody>
          <a:bodyPr wrap="square">
            <a:spAutoFit/>
          </a:bodyPr>
          <a:lstStyle/>
          <a:p>
            <a:pPr eaLnBrk="0" hangingPunct="0">
              <a:spcBef>
                <a:spcPct val="20000"/>
              </a:spcBef>
              <a:buClr>
                <a:schemeClr val="accent1"/>
              </a:buClr>
              <a:buFont typeface="Arial" charset="0"/>
              <a:buNone/>
            </a:pPr>
            <a:r>
              <a:rPr lang="en-US" sz="2200" dirty="0">
                <a:solidFill>
                  <a:srgbClr val="006666"/>
                </a:solidFill>
              </a:rPr>
              <a:t>“By changing my question from </a:t>
            </a:r>
            <a:r>
              <a:rPr lang="en-US" sz="2200" dirty="0">
                <a:solidFill>
                  <a:srgbClr val="333300"/>
                </a:solidFill>
              </a:rPr>
              <a:t>‘What answer did you get?’ </a:t>
            </a:r>
            <a:r>
              <a:rPr lang="en-US" sz="2200" dirty="0">
                <a:solidFill>
                  <a:srgbClr val="006666"/>
                </a:solidFill>
              </a:rPr>
              <a:t>to </a:t>
            </a:r>
            <a:r>
              <a:rPr lang="en-US" sz="2200" dirty="0">
                <a:solidFill>
                  <a:srgbClr val="A50021"/>
                </a:solidFill>
              </a:rPr>
              <a:t>‘How did you solve this problem?’ </a:t>
            </a:r>
            <a:r>
              <a:rPr lang="en-US" sz="2200" dirty="0">
                <a:solidFill>
                  <a:srgbClr val="006666"/>
                </a:solidFill>
              </a:rPr>
              <a:t>I was able to understand how they were making sense of mathematics</a:t>
            </a:r>
            <a:r>
              <a:rPr lang="en-US" sz="2200" dirty="0" smtClean="0">
                <a:solidFill>
                  <a:srgbClr val="006666"/>
                </a:solidFill>
              </a:rPr>
              <a:t>.”</a:t>
            </a:r>
            <a:endParaRPr lang="en-US" sz="2200" dirty="0">
              <a:solidFill>
                <a:srgbClr val="006666"/>
              </a:solidFill>
            </a:endParaRPr>
          </a:p>
        </p:txBody>
      </p:sp>
    </p:spTree>
    <p:extLst>
      <p:ext uri="{BB962C8B-B14F-4D97-AF65-F5344CB8AC3E}">
        <p14:creationId xmlns:p14="http://schemas.microsoft.com/office/powerpoint/2010/main" val="341464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Our Purpose </a:t>
            </a:r>
            <a:r>
              <a:rPr lang="en-US" b="1" smtClean="0"/>
              <a:t>and Agenda</a:t>
            </a:r>
            <a:endParaRPr lang="en-US" b="1" dirty="0"/>
          </a:p>
        </p:txBody>
      </p:sp>
      <p:sp>
        <p:nvSpPr>
          <p:cNvPr id="3" name="Content Placeholder 2"/>
          <p:cNvSpPr>
            <a:spLocks noGrp="1"/>
          </p:cNvSpPr>
          <p:nvPr>
            <p:ph sz="quarter" idx="1"/>
          </p:nvPr>
        </p:nvSpPr>
        <p:spPr/>
        <p:txBody>
          <a:bodyPr/>
          <a:lstStyle/>
          <a:p>
            <a:r>
              <a:rPr lang="en-US" b="1" dirty="0" smtClean="0"/>
              <a:t>Important outcomes for Kindergarten</a:t>
            </a:r>
          </a:p>
          <a:p>
            <a:pPr marL="320040" lvl="1" indent="0">
              <a:buNone/>
            </a:pPr>
            <a:r>
              <a:rPr lang="en-US" dirty="0" smtClean="0"/>
              <a:t>Number relationships including part/whole</a:t>
            </a:r>
          </a:p>
          <a:p>
            <a:pPr marL="320040" lvl="1" indent="0">
              <a:buNone/>
            </a:pPr>
            <a:r>
              <a:rPr lang="en-US" dirty="0" smtClean="0"/>
              <a:t>Adding and subtracting situations</a:t>
            </a:r>
          </a:p>
          <a:p>
            <a:pPr marL="320040" lvl="1" indent="0">
              <a:buNone/>
            </a:pPr>
            <a:r>
              <a:rPr lang="en-US" dirty="0" smtClean="0"/>
              <a:t>Facility with number combinations to 5</a:t>
            </a:r>
          </a:p>
          <a:p>
            <a:pPr marL="320040" lvl="1" indent="0">
              <a:buNone/>
            </a:pPr>
            <a:endParaRPr lang="en-US" dirty="0" smtClean="0"/>
          </a:p>
          <a:p>
            <a:r>
              <a:rPr lang="en-US" b="1" dirty="0"/>
              <a:t>Important outcomes for </a:t>
            </a:r>
            <a:r>
              <a:rPr lang="en-US" b="1" dirty="0" smtClean="0"/>
              <a:t>1</a:t>
            </a:r>
            <a:r>
              <a:rPr lang="en-US" b="1" baseline="30000" dirty="0" smtClean="0"/>
              <a:t>st</a:t>
            </a:r>
            <a:r>
              <a:rPr lang="en-US" b="1" dirty="0" smtClean="0"/>
              <a:t> grade </a:t>
            </a:r>
          </a:p>
          <a:p>
            <a:pPr marL="320040" lvl="1" indent="0">
              <a:buNone/>
            </a:pPr>
            <a:r>
              <a:rPr lang="en-US" dirty="0" smtClean="0"/>
              <a:t>Additional adding and subtracting situations</a:t>
            </a:r>
          </a:p>
          <a:p>
            <a:pPr marL="320040" lvl="1" indent="0">
              <a:buNone/>
            </a:pPr>
            <a:r>
              <a:rPr lang="en-US" dirty="0" smtClean="0"/>
              <a:t>Strategies for adding and subtracting</a:t>
            </a:r>
          </a:p>
          <a:p>
            <a:pPr marL="320040" lvl="1" indent="0">
              <a:buNone/>
            </a:pPr>
            <a:r>
              <a:rPr lang="en-US" dirty="0" smtClean="0"/>
              <a:t>Fluency with single-digit numbers</a:t>
            </a:r>
            <a:endParaRPr lang="en-US" dirty="0"/>
          </a:p>
        </p:txBody>
      </p:sp>
    </p:spTree>
    <p:extLst>
      <p:ext uri="{BB962C8B-B14F-4D97-AF65-F5344CB8AC3E}">
        <p14:creationId xmlns:p14="http://schemas.microsoft.com/office/powerpoint/2010/main" val="22611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Number Talks book</a:t>
            </a:r>
            <a:endParaRPr lang="en-US" b="1" dirty="0"/>
          </a:p>
        </p:txBody>
      </p:sp>
      <p:sp>
        <p:nvSpPr>
          <p:cNvPr id="3" name="Content Placeholder 2"/>
          <p:cNvSpPr>
            <a:spLocks noGrp="1"/>
          </p:cNvSpPr>
          <p:nvPr>
            <p:ph sz="quarter" idx="1"/>
          </p:nvPr>
        </p:nvSpPr>
        <p:spPr/>
        <p:txBody>
          <a:bodyPr>
            <a:normAutofit/>
          </a:bodyPr>
          <a:lstStyle/>
          <a:p>
            <a:r>
              <a:rPr lang="en-US" sz="2000" dirty="0"/>
              <a:t>K.OA.3  Decompose numbers less than or equal to 10 into pairs in more than one way, e.g., by using objects or drawings, and record each decomposition by a drawing or equation (e.g., 5 = 2 + 3 and 5 = 4 + 1).</a:t>
            </a:r>
          </a:p>
          <a:p>
            <a:pPr marL="0" indent="0">
              <a:buNone/>
            </a:pPr>
            <a:r>
              <a:rPr lang="en-US" sz="2000" i="1" dirty="0" smtClean="0">
                <a:solidFill>
                  <a:schemeClr val="accent2">
                    <a:lumMod val="50000"/>
                  </a:schemeClr>
                </a:solidFill>
                <a:latin typeface="Times New Roman" pitchFamily="18" charset="0"/>
                <a:cs typeface="Times New Roman" pitchFamily="18" charset="0"/>
              </a:rPr>
              <a:t>As </a:t>
            </a:r>
            <a:r>
              <a:rPr lang="en-US" sz="2000" i="1" dirty="0" smtClean="0">
                <a:solidFill>
                  <a:schemeClr val="accent2">
                    <a:lumMod val="50000"/>
                  </a:schemeClr>
                </a:solidFill>
                <a:latin typeface="Times New Roman" pitchFamily="18" charset="0"/>
                <a:cs typeface="Times New Roman" pitchFamily="18" charset="0"/>
              </a:rPr>
              <a:t>each number talk is shown, ask students, “How many dots do you see? How do you see them?”</a:t>
            </a:r>
            <a:r>
              <a:rPr lang="en-US" sz="2000" dirty="0" smtClean="0">
                <a:solidFill>
                  <a:schemeClr val="accent2">
                    <a:lumMod val="50000"/>
                  </a:schemeClr>
                </a:solidFill>
              </a:rPr>
              <a:t> </a:t>
            </a:r>
            <a:endParaRPr lang="en-US" sz="2000" dirty="0">
              <a:solidFill>
                <a:schemeClr val="accent2">
                  <a:lumMod val="50000"/>
                </a:schemeClr>
              </a:solidFill>
            </a:endParaRPr>
          </a:p>
        </p:txBody>
      </p:sp>
      <p:pic>
        <p:nvPicPr>
          <p:cNvPr id="471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581400"/>
            <a:ext cx="668655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9627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sz="2000" dirty="0"/>
              <a:t>K.OA.4  For any number from 1 to 9, find the number that makes 10 when added to the given number, e.g., by using objects or drawings, and record the answer with a drawing or equation.</a:t>
            </a:r>
          </a:p>
          <a:p>
            <a:endParaRPr lang="en-US" sz="2000" dirty="0"/>
          </a:p>
        </p:txBody>
      </p:sp>
      <p:pic>
        <p:nvPicPr>
          <p:cNvPr id="481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363" y="2796698"/>
            <a:ext cx="6853237" cy="3832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343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Early Number Concepts</a:t>
            </a:r>
            <a:endParaRPr lang="en-US" b="1" dirty="0"/>
          </a:p>
        </p:txBody>
      </p:sp>
      <p:sp>
        <p:nvSpPr>
          <p:cNvPr id="3" name="Content Placeholder 2"/>
          <p:cNvSpPr>
            <a:spLocks noGrp="1"/>
          </p:cNvSpPr>
          <p:nvPr>
            <p:ph sz="quarter" idx="1"/>
          </p:nvPr>
        </p:nvSpPr>
        <p:spPr/>
        <p:txBody>
          <a:bodyPr/>
          <a:lstStyle/>
          <a:p>
            <a:r>
              <a:rPr lang="en-US" dirty="0" smtClean="0"/>
              <a:t>What do children need to understand about numbers?</a:t>
            </a:r>
            <a:endParaRPr lang="en-US" dirty="0"/>
          </a:p>
        </p:txBody>
      </p:sp>
    </p:spTree>
    <p:extLst>
      <p:ext uri="{BB962C8B-B14F-4D97-AF65-F5344CB8AC3E}">
        <p14:creationId xmlns:p14="http://schemas.microsoft.com/office/powerpoint/2010/main" val="40071644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Adding and Subtracting</a:t>
            </a:r>
            <a:endParaRPr lang="en-US" b="1" dirty="0"/>
          </a:p>
        </p:txBody>
      </p:sp>
      <p:sp>
        <p:nvSpPr>
          <p:cNvPr id="3" name="Content Placeholder 2"/>
          <p:cNvSpPr>
            <a:spLocks noGrp="1"/>
          </p:cNvSpPr>
          <p:nvPr>
            <p:ph sz="quarter" idx="1"/>
          </p:nvPr>
        </p:nvSpPr>
        <p:spPr/>
        <p:txBody>
          <a:bodyPr/>
          <a:lstStyle/>
          <a:p>
            <a:r>
              <a:rPr lang="en-US" dirty="0" smtClean="0"/>
              <a:t>The end goal for K and 1</a:t>
            </a:r>
            <a:r>
              <a:rPr lang="en-US" baseline="30000" dirty="0" smtClean="0"/>
              <a:t>st</a:t>
            </a:r>
            <a:r>
              <a:rPr lang="en-US" dirty="0" smtClean="0"/>
              <a:t> grade:</a:t>
            </a:r>
          </a:p>
          <a:p>
            <a:r>
              <a:rPr lang="en-US" dirty="0" smtClean="0"/>
              <a:t>Rachel has 6 beads. How many more beads does she need to collect to have 13 beads altogether?</a:t>
            </a:r>
            <a:endParaRPr lang="en-US" dirty="0"/>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3278145"/>
            <a:ext cx="4419600" cy="3275055"/>
          </a:xfrm>
          <a:prstGeom prst="rect">
            <a:avLst/>
          </a:prstGeom>
        </p:spPr>
      </p:pic>
    </p:spTree>
    <p:extLst>
      <p:ext uri="{BB962C8B-B14F-4D97-AF65-F5344CB8AC3E}">
        <p14:creationId xmlns:p14="http://schemas.microsoft.com/office/powerpoint/2010/main" val="1071260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path to fluency</a:t>
            </a:r>
            <a:endParaRPr lang="en-US" b="1" dirty="0"/>
          </a:p>
        </p:txBody>
      </p:sp>
      <p:sp>
        <p:nvSpPr>
          <p:cNvPr id="4" name="Rectangle 3"/>
          <p:cNvSpPr txBox="1">
            <a:spLocks/>
          </p:cNvSpPr>
          <p:nvPr/>
        </p:nvSpPr>
        <p:spPr>
          <a:xfrm>
            <a:off x="914400" y="1676400"/>
            <a:ext cx="7239000" cy="4730303"/>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ctr" fontAlgn="auto">
              <a:spcBef>
                <a:spcPts val="1800"/>
              </a:spcBef>
              <a:spcAft>
                <a:spcPts val="1800"/>
              </a:spcAft>
              <a:buFont typeface="Wingdings 2" pitchFamily="18" charset="2"/>
              <a:buNone/>
              <a:defRPr/>
            </a:pPr>
            <a:r>
              <a:rPr lang="en-US" sz="3600" b="1" smtClean="0">
                <a:solidFill>
                  <a:srgbClr val="006666"/>
                </a:solidFill>
              </a:rPr>
              <a:t>Counting &amp; number relationships</a:t>
            </a:r>
          </a:p>
          <a:p>
            <a:pPr algn="ctr" fontAlgn="auto">
              <a:spcAft>
                <a:spcPts val="1200"/>
              </a:spcAft>
              <a:buFont typeface="Wingdings 2" pitchFamily="18" charset="2"/>
              <a:buNone/>
              <a:defRPr/>
            </a:pPr>
            <a:r>
              <a:rPr lang="en-US" sz="3200" i="1" smtClean="0">
                <a:solidFill>
                  <a:schemeClr val="accent4">
                    <a:lumMod val="75000"/>
                  </a:schemeClr>
                </a:solidFill>
              </a:rPr>
              <a:t>are the basis for</a:t>
            </a:r>
          </a:p>
          <a:p>
            <a:pPr algn="ctr" fontAlgn="auto">
              <a:spcBef>
                <a:spcPts val="1800"/>
              </a:spcBef>
              <a:spcAft>
                <a:spcPts val="1800"/>
              </a:spcAft>
              <a:buFont typeface="Wingdings 2" pitchFamily="18" charset="2"/>
              <a:buNone/>
              <a:defRPr/>
            </a:pPr>
            <a:r>
              <a:rPr lang="en-US" sz="3600" b="1" smtClean="0">
                <a:solidFill>
                  <a:srgbClr val="C00000"/>
                </a:solidFill>
              </a:rPr>
              <a:t>Problem solving </a:t>
            </a:r>
            <a:endParaRPr lang="en-US" sz="4000" b="1" smtClean="0">
              <a:solidFill>
                <a:srgbClr val="C00000"/>
              </a:solidFill>
            </a:endParaRPr>
          </a:p>
          <a:p>
            <a:pPr algn="ctr" fontAlgn="auto">
              <a:spcAft>
                <a:spcPts val="1200"/>
              </a:spcAft>
              <a:buFont typeface="Wingdings 2" pitchFamily="18" charset="2"/>
              <a:buNone/>
              <a:defRPr/>
            </a:pPr>
            <a:r>
              <a:rPr lang="en-US" sz="3200" i="1" smtClean="0">
                <a:solidFill>
                  <a:schemeClr val="accent4">
                    <a:lumMod val="75000"/>
                  </a:schemeClr>
                </a:solidFill>
              </a:rPr>
              <a:t>which leads to </a:t>
            </a:r>
          </a:p>
          <a:p>
            <a:pPr algn="ctr" fontAlgn="auto">
              <a:spcBef>
                <a:spcPts val="1800"/>
              </a:spcBef>
              <a:spcAft>
                <a:spcPts val="1800"/>
              </a:spcAft>
              <a:buFont typeface="Wingdings 2" pitchFamily="18" charset="2"/>
              <a:buNone/>
              <a:defRPr/>
            </a:pPr>
            <a:r>
              <a:rPr lang="en-US" sz="3600" b="1" smtClean="0">
                <a:solidFill>
                  <a:srgbClr val="002060"/>
                </a:solidFill>
              </a:rPr>
              <a:t>Fluency with whole numbers</a:t>
            </a:r>
          </a:p>
          <a:p>
            <a:pPr fontAlgn="auto">
              <a:spcAft>
                <a:spcPts val="0"/>
              </a:spcAft>
              <a:defRPr/>
            </a:pPr>
            <a:endParaRPr lang="en-US" dirty="0" smtClean="0"/>
          </a:p>
        </p:txBody>
      </p:sp>
    </p:spTree>
    <p:extLst>
      <p:ext uri="{BB962C8B-B14F-4D97-AF65-F5344CB8AC3E}">
        <p14:creationId xmlns:p14="http://schemas.microsoft.com/office/powerpoint/2010/main" val="27647974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533400" y="152400"/>
            <a:ext cx="8229600" cy="1143000"/>
          </a:xfrm>
        </p:spPr>
        <p:txBody>
          <a:bodyPr/>
          <a:lstStyle/>
          <a:p>
            <a:pPr eaLnBrk="1" hangingPunct="1"/>
            <a:r>
              <a:rPr lang="en-US" b="1" dirty="0" smtClean="0"/>
              <a:t>What operation is this?</a:t>
            </a:r>
          </a:p>
        </p:txBody>
      </p:sp>
      <p:sp>
        <p:nvSpPr>
          <p:cNvPr id="6147" name="Rectangle 3"/>
          <p:cNvSpPr>
            <a:spLocks noGrp="1" noChangeArrowheads="1"/>
          </p:cNvSpPr>
          <p:nvPr>
            <p:ph type="body" idx="4294967295"/>
          </p:nvPr>
        </p:nvSpPr>
        <p:spPr>
          <a:xfrm>
            <a:off x="533400" y="1600200"/>
            <a:ext cx="8229600" cy="4525963"/>
          </a:xfrm>
        </p:spPr>
        <p:txBody>
          <a:bodyPr/>
          <a:lstStyle/>
          <a:p>
            <a:pPr eaLnBrk="1" hangingPunct="1"/>
            <a:r>
              <a:rPr lang="en-US" dirty="0" smtClean="0"/>
              <a:t>Steven had 4 toy cars. He wanted 9. How many more toy cars would Steven need to have 9 altogether?</a:t>
            </a:r>
          </a:p>
          <a:p>
            <a:pPr eaLnBrk="1" hangingPunct="1"/>
            <a:endParaRPr lang="en-US" dirty="0" smtClean="0"/>
          </a:p>
          <a:p>
            <a:pPr lvl="1" eaLnBrk="1" hangingPunct="1"/>
            <a:r>
              <a:rPr lang="en-US" dirty="0" smtClean="0"/>
              <a:t>How might a K or 1</a:t>
            </a:r>
            <a:r>
              <a:rPr lang="en-US" baseline="30000" dirty="0" smtClean="0"/>
              <a:t>st</a:t>
            </a:r>
            <a:r>
              <a:rPr lang="en-US" dirty="0" smtClean="0"/>
              <a:t> grade student solve this?</a:t>
            </a:r>
          </a:p>
          <a:p>
            <a:pPr lvl="1" eaLnBrk="1" hangingPunct="1"/>
            <a:r>
              <a:rPr lang="en-US" dirty="0" smtClean="0"/>
              <a:t>Is this an addition or subtraction problem? Or something else?</a:t>
            </a:r>
          </a:p>
          <a:p>
            <a:pPr lvl="1" eaLnBrk="1" hangingPunct="1"/>
            <a:r>
              <a:rPr lang="en-US" dirty="0" smtClean="0"/>
              <a:t>4 + ___ = 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4" end="4"/>
                                            </p:txEl>
                                          </p:spTgt>
                                        </p:tgtEl>
                                        <p:attrNameLst>
                                          <p:attrName>style.visibility</p:attrName>
                                        </p:attrNameLst>
                                      </p:cBhvr>
                                      <p:to>
                                        <p:strVal val="visible"/>
                                      </p:to>
                                    </p:set>
                                    <p:animEffect transition="in" filter="fade">
                                      <p:cBhvr>
                                        <p:cTn id="7"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457200" y="274638"/>
            <a:ext cx="8229600" cy="1143000"/>
          </a:xfrm>
        </p:spPr>
        <p:txBody>
          <a:bodyPr/>
          <a:lstStyle/>
          <a:p>
            <a:pPr eaLnBrk="1" hangingPunct="1"/>
            <a:r>
              <a:rPr lang="en-US" b="1" dirty="0" smtClean="0"/>
              <a:t>Modeling the Action</a:t>
            </a:r>
          </a:p>
        </p:txBody>
      </p:sp>
      <p:sp>
        <p:nvSpPr>
          <p:cNvPr id="8195" name="Rectangle 3"/>
          <p:cNvSpPr>
            <a:spLocks noGrp="1" noChangeArrowheads="1"/>
          </p:cNvSpPr>
          <p:nvPr>
            <p:ph type="body" idx="4294967295"/>
          </p:nvPr>
        </p:nvSpPr>
        <p:spPr>
          <a:xfrm>
            <a:off x="533400" y="1600200"/>
            <a:ext cx="8229600" cy="4525963"/>
          </a:xfrm>
        </p:spPr>
        <p:txBody>
          <a:bodyPr/>
          <a:lstStyle/>
          <a:p>
            <a:pPr eaLnBrk="1" hangingPunct="1">
              <a:spcAft>
                <a:spcPct val="20000"/>
              </a:spcAft>
            </a:pPr>
            <a:r>
              <a:rPr lang="en-US" dirty="0" smtClean="0"/>
              <a:t>Liz had 8 cookies. She ate 3 of them. How many cookies does Liz have left?</a:t>
            </a:r>
          </a:p>
          <a:p>
            <a:pPr eaLnBrk="1" hangingPunct="1">
              <a:spcAft>
                <a:spcPct val="20000"/>
              </a:spcAft>
            </a:pPr>
            <a:r>
              <a:rPr lang="en-US" dirty="0" smtClean="0"/>
              <a:t>Liz has 3 marbles. How many more marbles does she need to buy to have 8 marbles?</a:t>
            </a:r>
          </a:p>
          <a:p>
            <a:pPr eaLnBrk="1" hangingPunct="1"/>
            <a:r>
              <a:rPr lang="en-US" dirty="0" smtClean="0"/>
              <a:t>Liz has 3 fish. Tom has 8 fish. How many more fish does Tom have than Liz?</a:t>
            </a:r>
          </a:p>
          <a:p>
            <a:pPr eaLnBrk="1" hangingPunct="1">
              <a:buFontTx/>
              <a:buNone/>
            </a:pPr>
            <a:r>
              <a:rPr lang="en-US" sz="2000" dirty="0" smtClean="0"/>
              <a:t>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533400" y="274638"/>
            <a:ext cx="8229600" cy="1143000"/>
          </a:xfrm>
        </p:spPr>
        <p:txBody>
          <a:bodyPr/>
          <a:lstStyle/>
          <a:p>
            <a:pPr eaLnBrk="1" hangingPunct="1"/>
            <a:r>
              <a:rPr lang="en-US" b="1" smtClean="0"/>
              <a:t>Rachel’s Problems</a:t>
            </a:r>
          </a:p>
        </p:txBody>
      </p:sp>
      <p:sp>
        <p:nvSpPr>
          <p:cNvPr id="8195" name="Rectangle 3"/>
          <p:cNvSpPr>
            <a:spLocks noGrp="1" noChangeArrowheads="1"/>
          </p:cNvSpPr>
          <p:nvPr>
            <p:ph type="body" idx="4294967295"/>
          </p:nvPr>
        </p:nvSpPr>
        <p:spPr>
          <a:xfrm>
            <a:off x="533400" y="1600200"/>
            <a:ext cx="8229600" cy="4525963"/>
          </a:xfrm>
        </p:spPr>
        <p:txBody>
          <a:bodyPr/>
          <a:lstStyle/>
          <a:p>
            <a:pPr eaLnBrk="1" hangingPunct="1"/>
            <a:r>
              <a:rPr lang="en-US" dirty="0" smtClean="0"/>
              <a:t>Try each of the problems. Think about how students might model the action in the problem.</a:t>
            </a:r>
          </a:p>
          <a:p>
            <a:pPr eaLnBrk="1" hangingPunct="1"/>
            <a:r>
              <a:rPr lang="en-US" dirty="0" smtClean="0"/>
              <a:t>Discuss your solutions with a partner.</a:t>
            </a:r>
          </a:p>
          <a:p>
            <a:pPr eaLnBrk="1" hangingPunct="1"/>
            <a:endParaRPr lang="en-US" dirty="0" smtClean="0"/>
          </a:p>
          <a:p>
            <a:pPr lvl="1" eaLnBrk="1" hangingPunct="1"/>
            <a:r>
              <a:rPr lang="en-US" dirty="0" smtClean="0"/>
              <a:t>As you watch the video, think about which problems seem harder for Rachel.</a:t>
            </a:r>
          </a:p>
        </p:txBody>
      </p:sp>
      <p:sp>
        <p:nvSpPr>
          <p:cNvPr id="4" name="Rectangle 3"/>
          <p:cNvSpPr/>
          <p:nvPr/>
        </p:nvSpPr>
        <p:spPr>
          <a:xfrm>
            <a:off x="4901920" y="6260068"/>
            <a:ext cx="3708680" cy="369332"/>
          </a:xfrm>
          <a:prstGeom prst="rect">
            <a:avLst/>
          </a:prstGeom>
          <a:solidFill>
            <a:schemeClr val="accent2">
              <a:lumMod val="40000"/>
              <a:lumOff val="60000"/>
            </a:schemeClr>
          </a:solidFill>
        </p:spPr>
        <p:txBody>
          <a:bodyPr wrap="square">
            <a:spAutoFit/>
          </a:bodyPr>
          <a:lstStyle/>
          <a:p>
            <a:r>
              <a:rPr lang="en-US" dirty="0" smtClean="0"/>
              <a:t>CGI Interviews – Direct Modeling</a:t>
            </a:r>
            <a:endParaRPr lang="en-US"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CCSS Kindergarten</a:t>
            </a:r>
            <a:endParaRPr lang="en-US" b="1" dirty="0"/>
          </a:p>
        </p:txBody>
      </p:sp>
      <p:sp>
        <p:nvSpPr>
          <p:cNvPr id="3" name="Content Placeholder 2"/>
          <p:cNvSpPr>
            <a:spLocks noGrp="1"/>
          </p:cNvSpPr>
          <p:nvPr>
            <p:ph sz="quarter" idx="1"/>
          </p:nvPr>
        </p:nvSpPr>
        <p:spPr/>
        <p:txBody>
          <a:bodyPr/>
          <a:lstStyle/>
          <a:p>
            <a:pPr marL="0" indent="0">
              <a:spcAft>
                <a:spcPts val="1200"/>
              </a:spcAft>
              <a:buNone/>
            </a:pPr>
            <a:r>
              <a:rPr lang="en-US" sz="2400" b="1" i="1" dirty="0"/>
              <a:t>Understand addition as putting together and adding to, and understand subtraction as taking apart and taking from. </a:t>
            </a:r>
            <a:endParaRPr lang="en-US" sz="2400" b="1" dirty="0" smtClean="0"/>
          </a:p>
          <a:p>
            <a:pPr>
              <a:spcAft>
                <a:spcPts val="1200"/>
              </a:spcAft>
            </a:pPr>
            <a:r>
              <a:rPr lang="en-US" sz="2400" dirty="0" smtClean="0"/>
              <a:t>K.OA.1  </a:t>
            </a:r>
            <a:r>
              <a:rPr lang="en-US" sz="2400" dirty="0"/>
              <a:t>Represent addition and subtraction with objects, fingers, mental images, drawings (drawings need not show details, but should show the mathematics in the problem), sounds (e.g., claps), acting out situations, verbal explanations, expressions, or equations</a:t>
            </a:r>
            <a:r>
              <a:rPr lang="en-US" sz="2400" dirty="0" smtClean="0"/>
              <a:t>.</a:t>
            </a:r>
          </a:p>
          <a:p>
            <a:r>
              <a:rPr lang="en-US" sz="2400" dirty="0"/>
              <a:t>K.OA.2  Solve addition and subtraction word problems, and add and subtract within 10, e.g., by using objects or drawings to represent the problem.</a:t>
            </a:r>
          </a:p>
        </p:txBody>
      </p:sp>
    </p:spTree>
    <p:extLst>
      <p:ext uri="{BB962C8B-B14F-4D97-AF65-F5344CB8AC3E}">
        <p14:creationId xmlns:p14="http://schemas.microsoft.com/office/powerpoint/2010/main" val="42291340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CCSS 1</a:t>
            </a:r>
            <a:r>
              <a:rPr lang="en-US" b="1" baseline="30000" dirty="0" smtClean="0"/>
              <a:t>st</a:t>
            </a:r>
            <a:r>
              <a:rPr lang="en-US" b="1" dirty="0" smtClean="0"/>
              <a:t> Grade</a:t>
            </a:r>
            <a:endParaRPr lang="en-US" b="1" dirty="0"/>
          </a:p>
        </p:txBody>
      </p:sp>
      <p:sp>
        <p:nvSpPr>
          <p:cNvPr id="3" name="Content Placeholder 2"/>
          <p:cNvSpPr>
            <a:spLocks noGrp="1"/>
          </p:cNvSpPr>
          <p:nvPr>
            <p:ph sz="quarter" idx="1"/>
          </p:nvPr>
        </p:nvSpPr>
        <p:spPr/>
        <p:txBody>
          <a:bodyPr/>
          <a:lstStyle/>
          <a:p>
            <a:r>
              <a:rPr lang="en-US" sz="2400" dirty="0" smtClean="0"/>
              <a:t>1.OA.1  Use addition and subtraction within 20 to </a:t>
            </a:r>
            <a:r>
              <a:rPr lang="en-US" sz="2400" b="1" dirty="0" smtClean="0"/>
              <a:t>solve word problems involving situations of adding to, taking from, putting together, taking apart, and comparing</a:t>
            </a:r>
            <a:r>
              <a:rPr lang="en-US" sz="2400" dirty="0" smtClean="0"/>
              <a:t>, </a:t>
            </a:r>
            <a:r>
              <a:rPr lang="en-US" sz="2400" i="1" dirty="0" smtClean="0"/>
              <a:t>with unknowns in all positions</a:t>
            </a:r>
            <a:r>
              <a:rPr lang="en-US" sz="2400" dirty="0" smtClean="0"/>
              <a:t>, e.g., by using objects, drawings, and equations with a symbol for the unknown number to represent the problem.</a:t>
            </a:r>
            <a:endParaRPr lang="en-US" sz="2400" dirty="0"/>
          </a:p>
        </p:txBody>
      </p:sp>
    </p:spTree>
    <p:extLst>
      <p:ext uri="{BB962C8B-B14F-4D97-AF65-F5344CB8AC3E}">
        <p14:creationId xmlns:p14="http://schemas.microsoft.com/office/powerpoint/2010/main" val="4228981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a:noFill/>
        </p:spPr>
        <p:txBody>
          <a:bodyPr wrap="square" numCol="1" compatLnSpc="1">
            <a:prstTxWarp prst="textNoShape">
              <a:avLst/>
            </a:prstTxWarp>
          </a:bodyPr>
          <a:lstStyle/>
          <a:p>
            <a:r>
              <a:rPr lang="en-US" b="1" cap="none" dirty="0" smtClean="0">
                <a:ln>
                  <a:noFill/>
                </a:ln>
              </a:rPr>
              <a:t>K-1 Number Concepts</a:t>
            </a:r>
          </a:p>
        </p:txBody>
      </p:sp>
      <p:sp>
        <p:nvSpPr>
          <p:cNvPr id="46083" name="Rectangle 3"/>
          <p:cNvSpPr>
            <a:spLocks noGrp="1"/>
          </p:cNvSpPr>
          <p:nvPr>
            <p:ph idx="1"/>
          </p:nvPr>
        </p:nvSpPr>
        <p:spPr/>
        <p:txBody>
          <a:bodyPr>
            <a:normAutofit/>
          </a:bodyPr>
          <a:lstStyle/>
          <a:p>
            <a:r>
              <a:rPr lang="en-US" sz="2800" dirty="0" smtClean="0"/>
              <a:t>More, less, equal</a:t>
            </a:r>
          </a:p>
          <a:p>
            <a:r>
              <a:rPr lang="en-US" sz="2800" dirty="0" smtClean="0"/>
              <a:t>Counting objects, “counting on”</a:t>
            </a:r>
          </a:p>
          <a:p>
            <a:r>
              <a:rPr lang="en-US" sz="2800" dirty="0" smtClean="0"/>
              <a:t>Number relationships</a:t>
            </a:r>
          </a:p>
          <a:p>
            <a:r>
              <a:rPr lang="en-US" sz="2800" dirty="0" smtClean="0"/>
              <a:t>Addition and subtraction problem types</a:t>
            </a:r>
          </a:p>
          <a:p>
            <a:r>
              <a:rPr lang="en-US" sz="2800" dirty="0" smtClean="0"/>
              <a:t>Place value (two digits)</a:t>
            </a:r>
          </a:p>
        </p:txBody>
      </p:sp>
      <p:pic>
        <p:nvPicPr>
          <p:cNvPr id="4" name="Picture 2" descr="C:\Users\tblakesl\AppData\Local\Microsoft\Windows\Temporary Internet Files\Content.IE5\MNCDZAXF\MC90003709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7008" y="4584408"/>
            <a:ext cx="2583383" cy="152400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3"/>
          <p:cNvSpPr txBox="1">
            <a:spLocks/>
          </p:cNvSpPr>
          <p:nvPr/>
        </p:nvSpPr>
        <p:spPr>
          <a:xfrm>
            <a:off x="152400" y="6110920"/>
            <a:ext cx="8150352" cy="538609"/>
          </a:xfrm>
          <a:prstGeom prst="rect">
            <a:avLst/>
          </a:prstGeom>
          <a:noFill/>
        </p:spPr>
        <p:txBody>
          <a:bodyPr vert="horz" wrap="square" rtlCol="0">
            <a:sp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fontAlgn="auto">
              <a:spcAft>
                <a:spcPts val="1200"/>
              </a:spcAft>
              <a:buNone/>
            </a:pPr>
            <a:r>
              <a:rPr lang="en-US" dirty="0" smtClean="0">
                <a:hlinkClick r:id="rId4"/>
              </a:rPr>
              <a:t>Elementary Math Resources</a:t>
            </a:r>
            <a:r>
              <a:rPr lang="en-US" dirty="0" smtClean="0"/>
              <a:t> – </a:t>
            </a:r>
            <a:r>
              <a:rPr lang="en-US" sz="2400" dirty="0" smtClean="0"/>
              <a:t>Van de </a:t>
            </a:r>
            <a:r>
              <a:rPr lang="en-US" sz="2400" dirty="0" err="1" smtClean="0"/>
              <a:t>Walle</a:t>
            </a:r>
            <a:r>
              <a:rPr lang="en-US" sz="2400" dirty="0" smtClean="0"/>
              <a:t> and </a:t>
            </a:r>
            <a:r>
              <a:rPr lang="en-US" sz="2400" dirty="0" err="1" smtClean="0"/>
              <a:t>Lovin</a:t>
            </a:r>
            <a:endParaRPr lang="en-US" sz="2400" dirty="0" smtClean="0"/>
          </a:p>
        </p:txBody>
      </p:sp>
    </p:spTree>
    <p:extLst>
      <p:ext uri="{BB962C8B-B14F-4D97-AF65-F5344CB8AC3E}">
        <p14:creationId xmlns:p14="http://schemas.microsoft.com/office/powerpoint/2010/main" val="1473920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2" end="2"/>
                                            </p:txEl>
                                          </p:spTgt>
                                        </p:tgtEl>
                                        <p:attrNameLst>
                                          <p:attrName>style.visibility</p:attrName>
                                        </p:attrNameLst>
                                      </p:cBhvr>
                                      <p:to>
                                        <p:strVal val="visible"/>
                                      </p:to>
                                    </p:set>
                                    <p:animEffect transition="in" filter="fade">
                                      <p:cBhvr>
                                        <p:cTn id="7" dur="500"/>
                                        <p:tgtEl>
                                          <p:spTgt spid="4608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3" end="3"/>
                                            </p:txEl>
                                          </p:spTgt>
                                        </p:tgtEl>
                                        <p:attrNameLst>
                                          <p:attrName>style.visibility</p:attrName>
                                        </p:attrNameLst>
                                      </p:cBhvr>
                                      <p:to>
                                        <p:strVal val="visible"/>
                                      </p:to>
                                    </p:set>
                                    <p:animEffect transition="in" filter="fade">
                                      <p:cBhvr>
                                        <p:cTn id="12" dur="500"/>
                                        <p:tgtEl>
                                          <p:spTgt spid="4608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4" end="4"/>
                                            </p:txEl>
                                          </p:spTgt>
                                        </p:tgtEl>
                                        <p:attrNameLst>
                                          <p:attrName>style.visibility</p:attrName>
                                        </p:attrNameLst>
                                      </p:cBhvr>
                                      <p:to>
                                        <p:strVal val="visible"/>
                                      </p:to>
                                    </p:set>
                                    <p:animEffect transition="in" filter="fade">
                                      <p:cBhvr>
                                        <p:cTn id="17" dur="500"/>
                                        <p:tgtEl>
                                          <p:spTgt spid="460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eaLnBrk="1" hangingPunct="1"/>
            <a:r>
              <a:rPr lang="en-US" sz="3200" b="1" smtClean="0"/>
              <a:t>Basic assumptions about children’s learning of mathematics</a:t>
            </a:r>
            <a:endParaRPr lang="en-US" sz="3200" smtClean="0"/>
          </a:p>
        </p:txBody>
      </p:sp>
      <p:sp>
        <p:nvSpPr>
          <p:cNvPr id="3075" name="Rectangle 3"/>
          <p:cNvSpPr>
            <a:spLocks noGrp="1" noChangeArrowheads="1"/>
          </p:cNvSpPr>
          <p:nvPr>
            <p:ph sz="quarter" idx="1"/>
          </p:nvPr>
        </p:nvSpPr>
        <p:spPr/>
        <p:txBody>
          <a:bodyPr/>
          <a:lstStyle/>
          <a:p>
            <a:pPr eaLnBrk="1" hangingPunct="1">
              <a:spcAft>
                <a:spcPct val="20000"/>
              </a:spcAft>
            </a:pPr>
            <a:r>
              <a:rPr lang="en-US" sz="2800" dirty="0" smtClean="0">
                <a:solidFill>
                  <a:schemeClr val="tx2"/>
                </a:solidFill>
              </a:rPr>
              <a:t>Very young children know how to solve math problems.</a:t>
            </a:r>
          </a:p>
          <a:p>
            <a:pPr eaLnBrk="1" hangingPunct="1">
              <a:spcAft>
                <a:spcPct val="20000"/>
              </a:spcAft>
            </a:pPr>
            <a:r>
              <a:rPr lang="en-US" sz="2800" dirty="0" smtClean="0">
                <a:solidFill>
                  <a:srgbClr val="660066"/>
                </a:solidFill>
              </a:rPr>
              <a:t>Children develop mathematical understanding and acquire fluency with whole number computation by solving a variety of problems in any way that they choose.</a:t>
            </a:r>
          </a:p>
          <a:p>
            <a:pPr eaLnBrk="1" hangingPunct="1"/>
            <a:r>
              <a:rPr lang="en-US" sz="2800" dirty="0" smtClean="0">
                <a:solidFill>
                  <a:schemeClr val="accent5">
                    <a:lumMod val="50000"/>
                  </a:schemeClr>
                </a:solidFill>
              </a:rPr>
              <a:t>Children learn more advanced computational and problem solving strategies by watching their classmates solve problems.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r>
              <a:rPr lang="en-US" b="1" dirty="0" smtClean="0"/>
              <a:t>Where is the unknown? (action)</a:t>
            </a:r>
          </a:p>
        </p:txBody>
      </p:sp>
      <p:graphicFrame>
        <p:nvGraphicFramePr>
          <p:cNvPr id="19483" name="Group 27"/>
          <p:cNvGraphicFramePr>
            <a:graphicFrameLocks noGrp="1"/>
          </p:cNvGraphicFramePr>
          <p:nvPr>
            <p:ph sz="quarter" idx="1"/>
            <p:extLst>
              <p:ext uri="{D42A27DB-BD31-4B8C-83A1-F6EECF244321}">
                <p14:modId xmlns:p14="http://schemas.microsoft.com/office/powerpoint/2010/main" val="2384501429"/>
              </p:ext>
            </p:extLst>
          </p:nvPr>
        </p:nvGraphicFramePr>
        <p:xfrm>
          <a:off x="603250" y="1615488"/>
          <a:ext cx="8464550" cy="4937712"/>
        </p:xfrm>
        <a:graphic>
          <a:graphicData uri="http://schemas.openxmlformats.org/drawingml/2006/table">
            <a:tbl>
              <a:tblPr/>
              <a:tblGrid>
                <a:gridCol w="2820988"/>
                <a:gridCol w="2822575"/>
                <a:gridCol w="2820987"/>
              </a:tblGrid>
              <a:tr h="228570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1. Lucy has 8 fish. She wants to buy 5 more fish. How many fish would Lucy have then?</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3. Janelle has 7 trolls in her collection. How many more does she have to buy to have 11 trolls?</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42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2 TJ had 13 chocolate chip cookies. At lunch she ate 5 of those cookies. How many cookies did TJ have left?</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4. Max had some money. He spent $9 on a video game. Now he has $7 left. How much money did Max have to start with?</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TextBox 1"/>
          <p:cNvSpPr txBox="1"/>
          <p:nvPr/>
        </p:nvSpPr>
        <p:spPr>
          <a:xfrm rot="16200000">
            <a:off x="-1902767" y="3807767"/>
            <a:ext cx="4267200" cy="461665"/>
          </a:xfrm>
          <a:prstGeom prst="rect">
            <a:avLst/>
          </a:prstGeom>
          <a:noFill/>
        </p:spPr>
        <p:txBody>
          <a:bodyPr wrap="square" rtlCol="0">
            <a:spAutoFit/>
          </a:bodyPr>
          <a:lstStyle/>
          <a:p>
            <a:r>
              <a:rPr lang="en-US" sz="2400" dirty="0" smtClean="0">
                <a:solidFill>
                  <a:srgbClr val="FF0000"/>
                </a:solidFill>
              </a:rPr>
              <a:t>Taking from		Adding to</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83" name="Group 27"/>
          <p:cNvGraphicFramePr>
            <a:graphicFrameLocks noGrp="1"/>
          </p:cNvGraphicFramePr>
          <p:nvPr>
            <p:ph sz="quarter" idx="1"/>
            <p:extLst>
              <p:ext uri="{D42A27DB-BD31-4B8C-83A1-F6EECF244321}">
                <p14:modId xmlns:p14="http://schemas.microsoft.com/office/powerpoint/2010/main" val="3286820309"/>
              </p:ext>
            </p:extLst>
          </p:nvPr>
        </p:nvGraphicFramePr>
        <p:xfrm>
          <a:off x="603250" y="838495"/>
          <a:ext cx="8464550" cy="5714705"/>
        </p:xfrm>
        <a:graphic>
          <a:graphicData uri="http://schemas.openxmlformats.org/drawingml/2006/table">
            <a:tbl>
              <a:tblPr/>
              <a:tblGrid>
                <a:gridCol w="2820988"/>
                <a:gridCol w="2822575"/>
                <a:gridCol w="2820987"/>
              </a:tblGrid>
              <a:tr h="776993">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rgbClr val="C00000"/>
                          </a:solidFill>
                          <a:effectLst/>
                          <a:latin typeface="Arial" charset="0"/>
                          <a:cs typeface="Arial" charset="0"/>
                        </a:rPr>
                        <a:t>Result</a:t>
                      </a:r>
                      <a:r>
                        <a:rPr kumimoji="0" lang="en-US" sz="2400" b="0" i="0" u="none" strike="noStrike" cap="none" normalizeH="0" baseline="0" dirty="0" smtClean="0">
                          <a:ln>
                            <a:noFill/>
                          </a:ln>
                          <a:solidFill>
                            <a:srgbClr val="C00000"/>
                          </a:solidFill>
                          <a:effectLst/>
                          <a:latin typeface="Arial" charset="0"/>
                          <a:cs typeface="Arial" charset="0"/>
                        </a:rPr>
                        <a:t> Unknown</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rgbClr val="C00060"/>
                          </a:solidFill>
                          <a:effectLst/>
                          <a:latin typeface="Arial" charset="0"/>
                          <a:cs typeface="Arial" charset="0"/>
                        </a:rPr>
                        <a:t>Change</a:t>
                      </a:r>
                      <a:r>
                        <a:rPr kumimoji="0" lang="en-US" sz="2400" b="0" i="0" u="none" strike="noStrike" cap="none" normalizeH="0" baseline="0" dirty="0" smtClean="0">
                          <a:ln>
                            <a:noFill/>
                          </a:ln>
                          <a:solidFill>
                            <a:srgbClr val="C00060"/>
                          </a:solidFill>
                          <a:effectLst/>
                          <a:latin typeface="Arial" charset="0"/>
                          <a:cs typeface="Arial" charset="0"/>
                        </a:rPr>
                        <a:t> Unknown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1" i="0" u="none" strike="noStrike" cap="none" normalizeH="0" baseline="0" dirty="0" smtClean="0">
                          <a:ln>
                            <a:noFill/>
                          </a:ln>
                          <a:solidFill>
                            <a:srgbClr val="660066"/>
                          </a:solidFill>
                          <a:effectLst/>
                          <a:latin typeface="Arial" charset="0"/>
                          <a:cs typeface="Arial" charset="0"/>
                        </a:rPr>
                        <a:t>Start</a:t>
                      </a:r>
                      <a:r>
                        <a:rPr kumimoji="0" lang="en-US" sz="2400" b="0" i="0" u="none" strike="noStrike" cap="none" normalizeH="0" baseline="0" dirty="0" smtClean="0">
                          <a:ln>
                            <a:noFill/>
                          </a:ln>
                          <a:solidFill>
                            <a:srgbClr val="660066"/>
                          </a:solidFill>
                          <a:effectLst/>
                          <a:latin typeface="Arial" charset="0"/>
                          <a:cs typeface="Arial" charset="0"/>
                        </a:rPr>
                        <a:t> Unknown</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570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1. Lucy has 8 fish. She wants to buy 5 more fish. How many fish would Lucy have then?</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3. Janelle has 7 trolls in her collection. How many more does she have to buy to have 11 trolls?</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42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Arial" charset="0"/>
                        </a:rPr>
                        <a:t>2 TJ had 13 chocolate chip cookies. At lunch she ate 5 of those cookies. How many cookies did TJ have left?</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4. Max had some money. He spent $9 on a video game. Now he has $7 left. How much money did Max have to start with?</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TextBox 2"/>
          <p:cNvSpPr txBox="1"/>
          <p:nvPr/>
        </p:nvSpPr>
        <p:spPr>
          <a:xfrm rot="16200000">
            <a:off x="-1902767" y="3807767"/>
            <a:ext cx="4267200" cy="461665"/>
          </a:xfrm>
          <a:prstGeom prst="rect">
            <a:avLst/>
          </a:prstGeom>
          <a:noFill/>
        </p:spPr>
        <p:txBody>
          <a:bodyPr wrap="square" rtlCol="0">
            <a:spAutoFit/>
          </a:bodyPr>
          <a:lstStyle/>
          <a:p>
            <a:r>
              <a:rPr lang="en-US" sz="2400" dirty="0" smtClean="0">
                <a:solidFill>
                  <a:srgbClr val="FF0000"/>
                </a:solidFill>
              </a:rPr>
              <a:t>Taking from		Adding to</a:t>
            </a:r>
            <a:endParaRPr lang="en-US" sz="2400" dirty="0">
              <a:solidFill>
                <a:srgbClr val="FF0000"/>
              </a:solidFill>
            </a:endParaRPr>
          </a:p>
        </p:txBody>
      </p:sp>
    </p:spTree>
    <p:extLst>
      <p:ext uri="{BB962C8B-B14F-4D97-AF65-F5344CB8AC3E}">
        <p14:creationId xmlns:p14="http://schemas.microsoft.com/office/powerpoint/2010/main" val="5198669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smtClean="0"/>
              <a:t>Problem Types - Action</a:t>
            </a:r>
          </a:p>
        </p:txBody>
      </p:sp>
      <p:sp>
        <p:nvSpPr>
          <p:cNvPr id="8195" name="Rectangle 3"/>
          <p:cNvSpPr>
            <a:spLocks noGrp="1" noChangeArrowheads="1"/>
          </p:cNvSpPr>
          <p:nvPr>
            <p:ph sz="quarter" idx="1"/>
          </p:nvPr>
        </p:nvSpPr>
        <p:spPr>
          <a:xfrm>
            <a:off x="612648" y="1600200"/>
            <a:ext cx="8153400" cy="5257800"/>
          </a:xfrm>
        </p:spPr>
        <p:txBody>
          <a:bodyPr/>
          <a:lstStyle/>
          <a:p>
            <a:pPr marL="0" indent="0" eaLnBrk="1" hangingPunct="1">
              <a:buFontTx/>
              <a:buNone/>
              <a:tabLst>
                <a:tab pos="1889125" algn="l"/>
                <a:tab pos="4054475" algn="l"/>
                <a:tab pos="6115050" algn="l"/>
              </a:tabLst>
              <a:defRPr/>
            </a:pPr>
            <a:r>
              <a:rPr lang="en-US" dirty="0" smtClean="0"/>
              <a:t>	Result </a:t>
            </a:r>
            <a:r>
              <a:rPr lang="en-US" i="1" dirty="0" smtClean="0"/>
              <a:t>	</a:t>
            </a:r>
            <a:r>
              <a:rPr lang="en-US" dirty="0" smtClean="0"/>
              <a:t>Change </a:t>
            </a:r>
            <a:r>
              <a:rPr lang="en-US" i="1" dirty="0" smtClean="0"/>
              <a:t>	</a:t>
            </a:r>
            <a:r>
              <a:rPr lang="en-US" dirty="0" smtClean="0"/>
              <a:t>Start </a:t>
            </a:r>
          </a:p>
          <a:p>
            <a:pPr marL="0" indent="0" eaLnBrk="1" hangingPunct="1">
              <a:spcAft>
                <a:spcPts val="1800"/>
              </a:spcAft>
              <a:buFontTx/>
              <a:buNone/>
              <a:tabLst>
                <a:tab pos="1889125" algn="l"/>
                <a:tab pos="4054475" algn="l"/>
                <a:tab pos="6115050" algn="l"/>
              </a:tabLst>
              <a:defRPr/>
            </a:pPr>
            <a:r>
              <a:rPr lang="en-US" dirty="0" smtClean="0"/>
              <a:t>	Unknown 	Unknown 	</a:t>
            </a:r>
            <a:r>
              <a:rPr lang="en-US" dirty="0" err="1" smtClean="0"/>
              <a:t>Unknown</a:t>
            </a:r>
            <a:endParaRPr lang="en-US" dirty="0" smtClean="0"/>
          </a:p>
          <a:p>
            <a:pPr marL="0" indent="0" eaLnBrk="1" hangingPunct="1">
              <a:buFontTx/>
              <a:buNone/>
              <a:tabLst>
                <a:tab pos="1889125" algn="l"/>
                <a:tab pos="4054475" algn="l"/>
                <a:tab pos="6115050" algn="l"/>
              </a:tabLst>
              <a:defRPr/>
            </a:pPr>
            <a:r>
              <a:rPr lang="en-US" b="1" i="1" dirty="0" smtClean="0"/>
              <a:t>Join</a:t>
            </a:r>
            <a:r>
              <a:rPr lang="en-US" dirty="0" smtClean="0"/>
              <a:t>	5 + 2 = </a:t>
            </a:r>
            <a:r>
              <a:rPr lang="en-US" dirty="0" smtClean="0">
                <a:sym typeface="Symbol" pitchFamily="18" charset="2"/>
              </a:rPr>
              <a:t></a:t>
            </a:r>
            <a:r>
              <a:rPr lang="en-US" dirty="0" smtClean="0"/>
              <a:t>	5 + </a:t>
            </a:r>
            <a:r>
              <a:rPr lang="en-US" dirty="0" smtClean="0">
                <a:sym typeface="Symbol" pitchFamily="18" charset="2"/>
              </a:rPr>
              <a:t></a:t>
            </a:r>
            <a:r>
              <a:rPr lang="en-US" dirty="0" smtClean="0"/>
              <a:t> = 7	</a:t>
            </a:r>
            <a:r>
              <a:rPr lang="en-US" dirty="0" smtClean="0">
                <a:sym typeface="Symbol" pitchFamily="18" charset="2"/>
              </a:rPr>
              <a:t></a:t>
            </a:r>
            <a:r>
              <a:rPr lang="en-US" dirty="0" smtClean="0"/>
              <a:t> + 2 = 7</a:t>
            </a:r>
          </a:p>
          <a:p>
            <a:pPr marL="0" indent="0" eaLnBrk="1" hangingPunct="1">
              <a:buFontTx/>
              <a:buNone/>
              <a:tabLst>
                <a:tab pos="1889125" algn="l"/>
                <a:tab pos="4054475" algn="l"/>
                <a:tab pos="6115050" algn="l"/>
              </a:tabLst>
              <a:defRPr/>
            </a:pPr>
            <a:r>
              <a:rPr lang="en-US" b="1" i="1" dirty="0" smtClean="0"/>
              <a:t>Separate</a:t>
            </a:r>
            <a:r>
              <a:rPr lang="en-US" dirty="0" smtClean="0"/>
              <a:t>	8 – 3 = </a:t>
            </a:r>
            <a:r>
              <a:rPr lang="en-US" dirty="0" smtClean="0">
                <a:sym typeface="Symbol" pitchFamily="18" charset="2"/>
              </a:rPr>
              <a:t></a:t>
            </a:r>
            <a:r>
              <a:rPr lang="en-US" dirty="0" smtClean="0"/>
              <a:t> 	8 – </a:t>
            </a:r>
            <a:r>
              <a:rPr lang="en-US" dirty="0" smtClean="0">
                <a:sym typeface="Symbol" pitchFamily="18" charset="2"/>
              </a:rPr>
              <a:t></a:t>
            </a:r>
            <a:r>
              <a:rPr lang="en-US" dirty="0" smtClean="0"/>
              <a:t> = 5	</a:t>
            </a:r>
            <a:r>
              <a:rPr lang="en-US" dirty="0" smtClean="0">
                <a:sym typeface="Symbol" pitchFamily="18" charset="2"/>
              </a:rPr>
              <a:t></a:t>
            </a:r>
            <a:r>
              <a:rPr lang="en-US" dirty="0" smtClean="0"/>
              <a:t> – 3 = 5</a:t>
            </a:r>
          </a:p>
          <a:p>
            <a:pPr marL="0" indent="0" eaLnBrk="1" hangingPunct="1">
              <a:buFontTx/>
              <a:buNone/>
              <a:tabLst>
                <a:tab pos="1889125" algn="l"/>
                <a:tab pos="4054475" algn="l"/>
                <a:tab pos="6115050" algn="l"/>
              </a:tabLst>
              <a:defRPr/>
            </a:pPr>
            <a:endParaRPr lang="en-US" dirty="0"/>
          </a:p>
          <a:p>
            <a:pPr marL="0" indent="0" eaLnBrk="1" hangingPunct="1">
              <a:buFontTx/>
              <a:buNone/>
              <a:tabLst>
                <a:tab pos="1889125" algn="l"/>
                <a:tab pos="4054475" algn="l"/>
                <a:tab pos="6115050" algn="l"/>
              </a:tabLst>
              <a:defRPr/>
            </a:pPr>
            <a:r>
              <a:rPr lang="en-US" dirty="0" smtClean="0"/>
              <a:t>Notice how these equations are shorthand for the action in the problem. Students should write equations to represent the problems in order to </a:t>
            </a:r>
            <a:r>
              <a:rPr lang="en-US" i="1" dirty="0" smtClean="0"/>
              <a:t>eventually </a:t>
            </a:r>
            <a:r>
              <a:rPr lang="en-US" dirty="0" smtClean="0"/>
              <a:t>“decontextualize</a:t>
            </a:r>
            <a:r>
              <a:rPr lang="en-US" dirty="0" smtClean="0"/>
              <a:t>” the mathematics.</a:t>
            </a:r>
          </a:p>
          <a:p>
            <a:pPr eaLnBrk="1" hangingPunct="1">
              <a:buFontTx/>
              <a:buNone/>
              <a:tabLst>
                <a:tab pos="3889375" algn="l"/>
                <a:tab pos="6115050" algn="l"/>
              </a:tabLst>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5" end="5"/>
                                            </p:txEl>
                                          </p:spTgt>
                                        </p:tgtEl>
                                        <p:attrNameLst>
                                          <p:attrName>style.visibility</p:attrName>
                                        </p:attrNameLst>
                                      </p:cBhvr>
                                      <p:to>
                                        <p:strVal val="visible"/>
                                      </p:to>
                                    </p:set>
                                    <p:animEffect transition="in" filter="fade">
                                      <p:cBhvr>
                                        <p:cTn id="7" dur="5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CCSS – 1</a:t>
            </a:r>
            <a:r>
              <a:rPr lang="en-US" b="1" baseline="30000" dirty="0" smtClean="0"/>
              <a:t>st</a:t>
            </a:r>
            <a:r>
              <a:rPr lang="en-US" b="1" dirty="0" smtClean="0"/>
              <a:t> grade “unknowns”</a:t>
            </a:r>
            <a:endParaRPr lang="en-US" b="1" dirty="0"/>
          </a:p>
        </p:txBody>
      </p:sp>
      <p:sp>
        <p:nvSpPr>
          <p:cNvPr id="3" name="Content Placeholder 2"/>
          <p:cNvSpPr>
            <a:spLocks noGrp="1"/>
          </p:cNvSpPr>
          <p:nvPr>
            <p:ph sz="quarter" idx="1"/>
          </p:nvPr>
        </p:nvSpPr>
        <p:spPr>
          <a:xfrm>
            <a:off x="612648" y="1600200"/>
            <a:ext cx="8153400" cy="5181600"/>
          </a:xfrm>
        </p:spPr>
        <p:txBody>
          <a:bodyPr>
            <a:normAutofit lnSpcReduction="10000"/>
          </a:bodyPr>
          <a:lstStyle/>
          <a:p>
            <a:pPr>
              <a:spcAft>
                <a:spcPts val="600"/>
              </a:spcAft>
            </a:pPr>
            <a:r>
              <a:rPr lang="en-US" sz="2400" dirty="0"/>
              <a:t>1.OA.8  Determine the unknown whole number in an addition or subtraction equation relating three whole numbers. For example, determine the unknown number that makes the equation true in each of the equations </a:t>
            </a:r>
            <a:r>
              <a:rPr lang="en-US" sz="2400" dirty="0" smtClean="0"/>
              <a:t/>
            </a:r>
            <a:br>
              <a:rPr lang="en-US" sz="2400" dirty="0" smtClean="0"/>
            </a:br>
            <a:r>
              <a:rPr lang="en-US" sz="2400" dirty="0" smtClean="0">
                <a:solidFill>
                  <a:srgbClr val="FF0000"/>
                </a:solidFill>
              </a:rPr>
              <a:t>8 </a:t>
            </a:r>
            <a:r>
              <a:rPr lang="en-US" sz="2400" dirty="0">
                <a:solidFill>
                  <a:srgbClr val="FF0000"/>
                </a:solidFill>
              </a:rPr>
              <a:t>+ ? = </a:t>
            </a:r>
            <a:r>
              <a:rPr lang="en-US" sz="2400" dirty="0" smtClean="0">
                <a:solidFill>
                  <a:srgbClr val="FF0000"/>
                </a:solidFill>
              </a:rPr>
              <a:t>11 </a:t>
            </a:r>
            <a:br>
              <a:rPr lang="en-US" sz="2400" dirty="0" smtClean="0">
                <a:solidFill>
                  <a:srgbClr val="FF0000"/>
                </a:solidFill>
              </a:rPr>
            </a:br>
            <a:r>
              <a:rPr lang="en-US" sz="2400" dirty="0" smtClean="0">
                <a:solidFill>
                  <a:srgbClr val="C00000"/>
                </a:solidFill>
              </a:rPr>
              <a:t>5 </a:t>
            </a:r>
            <a:r>
              <a:rPr lang="en-US" sz="2400" dirty="0">
                <a:solidFill>
                  <a:srgbClr val="C00000"/>
                </a:solidFill>
              </a:rPr>
              <a:t>= ＿ – </a:t>
            </a:r>
            <a:r>
              <a:rPr lang="en-US" sz="2400" dirty="0" smtClean="0">
                <a:solidFill>
                  <a:srgbClr val="C00000"/>
                </a:solidFill>
              </a:rPr>
              <a:t>3  (Very hard problem – trial and error)</a:t>
            </a:r>
            <a:r>
              <a:rPr lang="en-US" sz="2400" dirty="0" smtClean="0">
                <a:solidFill>
                  <a:srgbClr val="FF0000"/>
                </a:solidFill>
              </a:rPr>
              <a:t/>
            </a:r>
            <a:br>
              <a:rPr lang="en-US" sz="2400" dirty="0" smtClean="0">
                <a:solidFill>
                  <a:srgbClr val="FF0000"/>
                </a:solidFill>
              </a:rPr>
            </a:br>
            <a:r>
              <a:rPr lang="en-US" sz="2400" dirty="0" smtClean="0">
                <a:solidFill>
                  <a:srgbClr val="FF6600"/>
                </a:solidFill>
              </a:rPr>
              <a:t>6 </a:t>
            </a:r>
            <a:r>
              <a:rPr lang="en-US" sz="2400" dirty="0">
                <a:solidFill>
                  <a:srgbClr val="FF6600"/>
                </a:solidFill>
              </a:rPr>
              <a:t>+ 6 = </a:t>
            </a:r>
            <a:r>
              <a:rPr lang="en-US" sz="2400" dirty="0" smtClean="0">
                <a:solidFill>
                  <a:srgbClr val="FF6600"/>
                </a:solidFill>
              </a:rPr>
              <a:t>＿.</a:t>
            </a:r>
          </a:p>
          <a:p>
            <a:pPr marL="457200" indent="0">
              <a:spcAft>
                <a:spcPts val="1200"/>
              </a:spcAft>
              <a:buNone/>
            </a:pPr>
            <a:r>
              <a:rPr lang="en-US" sz="2400" b="1" i="1" dirty="0" smtClean="0">
                <a:solidFill>
                  <a:schemeClr val="accent2">
                    <a:lumMod val="50000"/>
                  </a:schemeClr>
                </a:solidFill>
              </a:rPr>
              <a:t>Can you see action in each of these problems?</a:t>
            </a:r>
            <a:endParaRPr lang="en-US" sz="2400" b="1" i="1" dirty="0">
              <a:solidFill>
                <a:schemeClr val="accent2">
                  <a:lumMod val="50000"/>
                </a:schemeClr>
              </a:solidFill>
            </a:endParaRPr>
          </a:p>
          <a:p>
            <a:pPr marL="0" indent="0">
              <a:buNone/>
            </a:pPr>
            <a:r>
              <a:rPr lang="en-US" sz="2400" u="sng" dirty="0" smtClean="0">
                <a:solidFill>
                  <a:schemeClr val="accent1">
                    <a:lumMod val="50000"/>
                  </a:schemeClr>
                </a:solidFill>
              </a:rPr>
              <a:t>Concrete-Representational-Abstract</a:t>
            </a:r>
            <a:r>
              <a:rPr lang="en-US" sz="2400" dirty="0" smtClean="0">
                <a:solidFill>
                  <a:schemeClr val="accent1">
                    <a:lumMod val="50000"/>
                  </a:schemeClr>
                </a:solidFill>
              </a:rPr>
              <a:t>    (C-R-A) </a:t>
            </a:r>
          </a:p>
          <a:p>
            <a:pPr marL="0" indent="0">
              <a:buNone/>
            </a:pPr>
            <a:r>
              <a:rPr lang="en-US" sz="2400" dirty="0" smtClean="0"/>
              <a:t>Start with modeling the problem using objects. Then pictures. </a:t>
            </a:r>
            <a:r>
              <a:rPr lang="en-US" sz="2400" b="1" dirty="0" smtClean="0"/>
              <a:t>Only then, </a:t>
            </a:r>
            <a:r>
              <a:rPr lang="en-US" sz="2400" dirty="0" smtClean="0"/>
              <a:t>the equation. </a:t>
            </a:r>
          </a:p>
          <a:p>
            <a:pPr marL="0" indent="0">
              <a:buNone/>
            </a:pPr>
            <a:r>
              <a:rPr lang="en-US" sz="2400" dirty="0" smtClean="0">
                <a:solidFill>
                  <a:srgbClr val="A50021"/>
                </a:solidFill>
              </a:rPr>
              <a:t>I have 5 buttons in my hand (show them, then hide some and show what remains). How many did I hide?</a:t>
            </a:r>
            <a:endParaRPr lang="en-US" sz="2400" dirty="0">
              <a:solidFill>
                <a:srgbClr val="A50021"/>
              </a:solidFill>
            </a:endParaRPr>
          </a:p>
        </p:txBody>
      </p:sp>
    </p:spTree>
    <p:extLst>
      <p:ext uri="{BB962C8B-B14F-4D97-AF65-F5344CB8AC3E}">
        <p14:creationId xmlns:p14="http://schemas.microsoft.com/office/powerpoint/2010/main" val="422000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dirty="0" smtClean="0"/>
              <a:t>No-action problems – part/whole</a:t>
            </a:r>
          </a:p>
        </p:txBody>
      </p:sp>
      <p:sp>
        <p:nvSpPr>
          <p:cNvPr id="15363" name="Rectangle 3"/>
          <p:cNvSpPr>
            <a:spLocks noGrp="1" noChangeArrowheads="1"/>
          </p:cNvSpPr>
          <p:nvPr>
            <p:ph sz="quarter" idx="1"/>
          </p:nvPr>
        </p:nvSpPr>
        <p:spPr/>
        <p:txBody>
          <a:bodyPr>
            <a:normAutofit/>
          </a:bodyPr>
          <a:lstStyle/>
          <a:p>
            <a:pPr marL="0" indent="0">
              <a:spcAft>
                <a:spcPct val="20000"/>
              </a:spcAft>
              <a:buNone/>
            </a:pPr>
            <a:r>
              <a:rPr lang="en-US" i="1" dirty="0"/>
              <a:t>Understand addition as </a:t>
            </a:r>
            <a:r>
              <a:rPr lang="en-US" b="1" i="1" dirty="0"/>
              <a:t>putting together </a:t>
            </a:r>
            <a:r>
              <a:rPr lang="en-US" i="1" dirty="0"/>
              <a:t>and adding to, and understand subtraction as </a:t>
            </a:r>
            <a:r>
              <a:rPr lang="en-US" b="1" i="1" dirty="0"/>
              <a:t>taking apart </a:t>
            </a:r>
            <a:r>
              <a:rPr lang="en-US" i="1" dirty="0"/>
              <a:t>and taking from. </a:t>
            </a:r>
            <a:r>
              <a:rPr lang="en-US" i="1" dirty="0" smtClean="0"/>
              <a:t>(K and 1</a:t>
            </a:r>
            <a:r>
              <a:rPr lang="en-US" i="1" baseline="30000" dirty="0" smtClean="0"/>
              <a:t>st</a:t>
            </a:r>
            <a:r>
              <a:rPr lang="en-US" i="1" dirty="0" smtClean="0"/>
              <a:t>)</a:t>
            </a:r>
            <a:endParaRPr lang="en-US" dirty="0" smtClean="0"/>
          </a:p>
          <a:p>
            <a:pPr eaLnBrk="1" hangingPunct="1">
              <a:spcAft>
                <a:spcPct val="20000"/>
              </a:spcAft>
            </a:pPr>
            <a:r>
              <a:rPr lang="en-US" dirty="0" smtClean="0"/>
              <a:t>6 boys and 4 girls were playing soccer. How many children were playing soccer? (whole unknown)</a:t>
            </a:r>
          </a:p>
          <a:p>
            <a:pPr eaLnBrk="1" hangingPunct="1">
              <a:spcAft>
                <a:spcPct val="20000"/>
              </a:spcAft>
            </a:pPr>
            <a:r>
              <a:rPr lang="en-US" dirty="0" smtClean="0"/>
              <a:t>10 children were playing soccer. 6 were boys and the rest were girls. How many girls were playing soccer? (part unknown)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dirty="0" smtClean="0"/>
              <a:t>No-action problems - comparing</a:t>
            </a:r>
          </a:p>
        </p:txBody>
      </p:sp>
      <p:sp>
        <p:nvSpPr>
          <p:cNvPr id="15363" name="Rectangle 3"/>
          <p:cNvSpPr>
            <a:spLocks noGrp="1" noChangeArrowheads="1"/>
          </p:cNvSpPr>
          <p:nvPr>
            <p:ph sz="quarter" idx="1"/>
          </p:nvPr>
        </p:nvSpPr>
        <p:spPr/>
        <p:txBody>
          <a:bodyPr>
            <a:normAutofit/>
          </a:bodyPr>
          <a:lstStyle/>
          <a:p>
            <a:pPr eaLnBrk="1" hangingPunct="1"/>
            <a:r>
              <a:rPr lang="en-US" dirty="0" smtClean="0"/>
              <a:t>Mark has 3 mice. Joy has 7 mice. Joy has how many more mice than Mark? (comparing)</a:t>
            </a:r>
          </a:p>
        </p:txBody>
      </p:sp>
    </p:spTree>
    <p:extLst>
      <p:ext uri="{BB962C8B-B14F-4D97-AF65-F5344CB8AC3E}">
        <p14:creationId xmlns:p14="http://schemas.microsoft.com/office/powerpoint/2010/main" val="3587731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smtClean="0"/>
              <a:t>No-action problems</a:t>
            </a:r>
          </a:p>
        </p:txBody>
      </p:sp>
      <p:sp>
        <p:nvSpPr>
          <p:cNvPr id="15363" name="Rectangle 3"/>
          <p:cNvSpPr>
            <a:spLocks noGrp="1" noChangeArrowheads="1"/>
          </p:cNvSpPr>
          <p:nvPr>
            <p:ph sz="quarter" idx="1"/>
          </p:nvPr>
        </p:nvSpPr>
        <p:spPr>
          <a:xfrm>
            <a:off x="609600" y="1600200"/>
            <a:ext cx="8153400" cy="4495800"/>
          </a:xfrm>
        </p:spPr>
        <p:txBody>
          <a:bodyPr>
            <a:normAutofit fontScale="92500" lnSpcReduction="10000"/>
          </a:bodyPr>
          <a:lstStyle/>
          <a:p>
            <a:pPr eaLnBrk="1" hangingPunct="1">
              <a:spcAft>
                <a:spcPct val="20000"/>
              </a:spcAft>
            </a:pPr>
            <a:r>
              <a:rPr lang="en-US" i="1" dirty="0" smtClean="0">
                <a:solidFill>
                  <a:schemeClr val="accent2">
                    <a:lumMod val="50000"/>
                  </a:schemeClr>
                </a:solidFill>
              </a:rPr>
              <a:t>Equalizing:</a:t>
            </a:r>
            <a:r>
              <a:rPr lang="en-US" dirty="0" smtClean="0">
                <a:solidFill>
                  <a:schemeClr val="accent2">
                    <a:lumMod val="50000"/>
                  </a:schemeClr>
                </a:solidFill>
              </a:rPr>
              <a:t> Abby has read 6 books so far this summer. Mollie has read 4. In order to have read as many books as Abby, how many more does Mollie need to read?</a:t>
            </a:r>
            <a:r>
              <a:rPr lang="en-US" dirty="0" smtClean="0"/>
              <a:t>  </a:t>
            </a:r>
            <a:r>
              <a:rPr lang="en-US" dirty="0" smtClean="0">
                <a:solidFill>
                  <a:schemeClr val="accent2">
                    <a:lumMod val="75000"/>
                  </a:schemeClr>
                </a:solidFill>
              </a:rPr>
              <a:t>(number sentence?)</a:t>
            </a:r>
          </a:p>
          <a:p>
            <a:pPr>
              <a:spcAft>
                <a:spcPct val="20000"/>
              </a:spcAft>
            </a:pPr>
            <a:r>
              <a:rPr lang="en-US" i="1" dirty="0" smtClean="0">
                <a:solidFill>
                  <a:schemeClr val="accent1">
                    <a:lumMod val="50000"/>
                  </a:schemeClr>
                </a:solidFill>
              </a:rPr>
              <a:t>Missing part:</a:t>
            </a:r>
            <a:r>
              <a:rPr lang="en-US" dirty="0" smtClean="0">
                <a:solidFill>
                  <a:schemeClr val="accent1">
                    <a:lumMod val="50000"/>
                  </a:schemeClr>
                </a:solidFill>
              </a:rPr>
              <a:t> </a:t>
            </a:r>
            <a:r>
              <a:rPr lang="en-US" dirty="0">
                <a:solidFill>
                  <a:schemeClr val="accent1">
                    <a:lumMod val="50000"/>
                  </a:schemeClr>
                </a:solidFill>
              </a:rPr>
              <a:t>There are 14 hats in the closet. 6 are red and the rest are green. How many green hats are in the closet</a:t>
            </a:r>
            <a:r>
              <a:rPr lang="en-US" dirty="0" smtClean="0">
                <a:solidFill>
                  <a:schemeClr val="accent1">
                    <a:lumMod val="50000"/>
                  </a:schemeClr>
                </a:solidFill>
              </a:rPr>
              <a:t>?</a:t>
            </a:r>
            <a:r>
              <a:rPr lang="en-US" dirty="0">
                <a:solidFill>
                  <a:schemeClr val="accent2">
                    <a:lumMod val="75000"/>
                  </a:schemeClr>
                </a:solidFill>
              </a:rPr>
              <a:t> </a:t>
            </a:r>
            <a:r>
              <a:rPr lang="en-US" dirty="0">
                <a:solidFill>
                  <a:schemeClr val="accent5">
                    <a:lumMod val="75000"/>
                  </a:schemeClr>
                </a:solidFill>
              </a:rPr>
              <a:t>(number sentence?)</a:t>
            </a:r>
            <a:endParaRPr lang="en-US" dirty="0" smtClean="0">
              <a:solidFill>
                <a:schemeClr val="accent5">
                  <a:lumMod val="75000"/>
                </a:schemeClr>
              </a:solidFill>
            </a:endParaRPr>
          </a:p>
          <a:p>
            <a:pPr>
              <a:spcAft>
                <a:spcPct val="20000"/>
              </a:spcAft>
            </a:pPr>
            <a:r>
              <a:rPr lang="en-US" i="1" dirty="0" smtClean="0">
                <a:solidFill>
                  <a:schemeClr val="accent3">
                    <a:lumMod val="50000"/>
                  </a:schemeClr>
                </a:solidFill>
              </a:rPr>
              <a:t>Comparative subtraction:</a:t>
            </a:r>
            <a:r>
              <a:rPr lang="en-US" dirty="0" smtClean="0">
                <a:solidFill>
                  <a:schemeClr val="accent3">
                    <a:lumMod val="50000"/>
                  </a:schemeClr>
                </a:solidFill>
              </a:rPr>
              <a:t> Jessica found 6 rocks on the trail and Tia found 7. How many more rocks did Tia find than Jessica?</a:t>
            </a:r>
            <a:r>
              <a:rPr lang="en-US" dirty="0">
                <a:solidFill>
                  <a:schemeClr val="accent2">
                    <a:lumMod val="75000"/>
                  </a:schemeClr>
                </a:solidFill>
              </a:rPr>
              <a:t> </a:t>
            </a:r>
            <a:r>
              <a:rPr lang="en-US" dirty="0">
                <a:solidFill>
                  <a:schemeClr val="accent4">
                    <a:lumMod val="75000"/>
                  </a:schemeClr>
                </a:solidFill>
              </a:rPr>
              <a:t>(number sentence?)</a:t>
            </a:r>
            <a:endParaRPr lang="en-US" i="1" dirty="0">
              <a:solidFill>
                <a:schemeClr val="accent4">
                  <a:lumMod val="75000"/>
                </a:schemeClr>
              </a:solidFill>
            </a:endParaRPr>
          </a:p>
          <a:p>
            <a:pPr eaLnBrk="1" hangingPunct="1">
              <a:spcAft>
                <a:spcPct val="20000"/>
              </a:spcAft>
            </a:pPr>
            <a:endParaRPr lang="en-US" dirty="0" smtClean="0"/>
          </a:p>
        </p:txBody>
      </p:sp>
    </p:spTree>
    <p:extLst>
      <p:ext uri="{BB962C8B-B14F-4D97-AF65-F5344CB8AC3E}">
        <p14:creationId xmlns:p14="http://schemas.microsoft.com/office/powerpoint/2010/main" val="36273452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animEffect transition="in" filter="fade">
                                      <p:cBhvr>
                                        <p:cTn id="11" dur="500"/>
                                        <p:tgtEl>
                                          <p:spTgt spid="1536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5363">
                                            <p:txEl>
                                              <p:pRg st="2" end="2"/>
                                            </p:txEl>
                                          </p:spTgt>
                                        </p:tgtEl>
                                        <p:attrNameLst>
                                          <p:attrName>style.visibility</p:attrName>
                                        </p:attrNameLst>
                                      </p:cBhvr>
                                      <p:to>
                                        <p:strVal val="visible"/>
                                      </p:to>
                                    </p:set>
                                    <p:animEffect transition="in" filter="fade">
                                      <p:cBhvr>
                                        <p:cTn id="16" dur="500"/>
                                        <p:tgtEl>
                                          <p:spTgt spid="153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r>
              <a:rPr lang="en-US" b="1" smtClean="0"/>
              <a:t>Are some more difficult?</a:t>
            </a:r>
          </a:p>
        </p:txBody>
      </p:sp>
      <p:sp>
        <p:nvSpPr>
          <p:cNvPr id="13315" name="Rectangle 3"/>
          <p:cNvSpPr>
            <a:spLocks noGrp="1" noRot="1" noChangeArrowheads="1"/>
          </p:cNvSpPr>
          <p:nvPr>
            <p:ph sz="quarter" idx="1"/>
          </p:nvPr>
        </p:nvSpPr>
        <p:spPr/>
        <p:txBody>
          <a:bodyPr>
            <a:normAutofit lnSpcReduction="10000"/>
          </a:bodyPr>
          <a:lstStyle/>
          <a:p>
            <a:r>
              <a:rPr lang="en-US" dirty="0" smtClean="0"/>
              <a:t>There are 14 hats in the closet. 6 are red and the rest are green. How many green hats are in the closet?</a:t>
            </a:r>
          </a:p>
          <a:p>
            <a:endParaRPr lang="en-US" dirty="0" smtClean="0"/>
          </a:p>
          <a:p>
            <a:r>
              <a:rPr lang="en-US" dirty="0" smtClean="0"/>
              <a:t>14 birds were in a tree. 6 flew away. How many birds were left?</a:t>
            </a:r>
          </a:p>
          <a:p>
            <a:endParaRPr lang="en-US" dirty="0"/>
          </a:p>
          <a:p>
            <a:r>
              <a:rPr lang="en-US" dirty="0">
                <a:solidFill>
                  <a:srgbClr val="660066"/>
                </a:solidFill>
              </a:rPr>
              <a:t>The structure of a problem determines how difficult it is for children to solve and determines their initial solution strategies</a:t>
            </a:r>
            <a:r>
              <a:rPr lang="en-US" dirty="0" smtClean="0">
                <a:solidFill>
                  <a:srgbClr val="660066"/>
                </a:solidFill>
              </a:rPr>
              <a:t>.</a:t>
            </a:r>
            <a:endParaRPr lang="en-US" dirty="0">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xEl>
                                              <p:pRg st="4" end="4"/>
                                            </p:txEl>
                                          </p:spTgt>
                                        </p:tgtEl>
                                        <p:attrNameLst>
                                          <p:attrName>style.visibility</p:attrName>
                                        </p:attrNameLst>
                                      </p:cBhvr>
                                      <p:to>
                                        <p:strVal val="visible"/>
                                      </p:to>
                                    </p:set>
                                    <p:animEffect transition="in" filter="fade">
                                      <p:cBhvr>
                                        <p:cTn id="7" dur="500"/>
                                        <p:tgtEl>
                                          <p:spTgt spid="13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6722962"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04800" y="0"/>
            <a:ext cx="7454926" cy="769441"/>
          </a:xfrm>
          <a:prstGeom prst="rect">
            <a:avLst/>
          </a:prstGeom>
          <a:noFill/>
        </p:spPr>
        <p:txBody>
          <a:bodyPr wrap="none" rtlCol="0">
            <a:spAutoFit/>
          </a:bodyPr>
          <a:lstStyle/>
          <a:p>
            <a:r>
              <a:rPr lang="en-US" sz="4400" b="1" dirty="0" smtClean="0">
                <a:solidFill>
                  <a:srgbClr val="775F55"/>
                </a:solidFill>
                <a:latin typeface="Tw Cen MT"/>
                <a:ea typeface="+mj-ea"/>
                <a:cs typeface="+mj-cs"/>
              </a:rPr>
              <a:t>Abstract problems – no context</a:t>
            </a:r>
            <a:endParaRPr lang="en-US" sz="4400" dirty="0"/>
          </a:p>
        </p:txBody>
      </p:sp>
    </p:spTree>
    <p:extLst>
      <p:ext uri="{BB962C8B-B14F-4D97-AF65-F5344CB8AC3E}">
        <p14:creationId xmlns:p14="http://schemas.microsoft.com/office/powerpoint/2010/main" val="3136795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More, less, equal</a:t>
            </a:r>
            <a:endParaRPr lang="en-US" b="1" dirty="0"/>
          </a:p>
        </p:txBody>
      </p:sp>
      <p:sp>
        <p:nvSpPr>
          <p:cNvPr id="4" name="Content Placeholder 3"/>
          <p:cNvSpPr>
            <a:spLocks noGrp="1"/>
          </p:cNvSpPr>
          <p:nvPr>
            <p:ph sz="quarter" idx="1"/>
          </p:nvPr>
        </p:nvSpPr>
        <p:spPr>
          <a:xfrm>
            <a:off x="612648" y="1600200"/>
            <a:ext cx="8153400" cy="5181600"/>
          </a:xfrm>
        </p:spPr>
        <p:txBody>
          <a:bodyPr>
            <a:normAutofit fontScale="92500" lnSpcReduction="20000"/>
          </a:bodyPr>
          <a:lstStyle/>
          <a:p>
            <a:endParaRPr lang="en-US" dirty="0" smtClean="0"/>
          </a:p>
          <a:p>
            <a:endParaRPr lang="en-US" dirty="0"/>
          </a:p>
          <a:p>
            <a:endParaRPr lang="en-US" dirty="0" smtClean="0"/>
          </a:p>
          <a:p>
            <a:endParaRPr lang="en-US" dirty="0"/>
          </a:p>
          <a:p>
            <a:endParaRPr lang="en-US" sz="3900" dirty="0" smtClean="0"/>
          </a:p>
          <a:p>
            <a:endParaRPr lang="en-US" sz="3900" dirty="0" smtClean="0"/>
          </a:p>
          <a:p>
            <a:endParaRPr lang="en-US" dirty="0"/>
          </a:p>
          <a:p>
            <a:endParaRPr lang="en-US" dirty="0"/>
          </a:p>
          <a:p>
            <a:r>
              <a:rPr lang="en-US" dirty="0" smtClean="0"/>
              <a:t>Is this the same as “Which of these numbers is larger: 3 or 8?” </a:t>
            </a:r>
          </a:p>
          <a:p>
            <a:r>
              <a:rPr lang="en-US" dirty="0" smtClean="0"/>
              <a:t>This is where you are taking the children: To knowledge of 3-ness or 8-ness.</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472237" cy="3468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978837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Solution Strategies</a:t>
            </a:r>
            <a:endParaRPr lang="en-US" dirty="0"/>
          </a:p>
        </p:txBody>
      </p:sp>
      <p:sp>
        <p:nvSpPr>
          <p:cNvPr id="3" name="Content Placeholder 2"/>
          <p:cNvSpPr>
            <a:spLocks noGrp="1"/>
          </p:cNvSpPr>
          <p:nvPr>
            <p:ph sz="quarter" idx="1"/>
          </p:nvPr>
        </p:nvSpPr>
        <p:spPr>
          <a:xfrm>
            <a:off x="381000" y="1600200"/>
            <a:ext cx="6781800" cy="4495800"/>
          </a:xfrm>
        </p:spPr>
        <p:txBody>
          <a:bodyPr/>
          <a:lstStyle/>
          <a:p>
            <a:r>
              <a:rPr lang="en-US" dirty="0" smtClean="0"/>
              <a:t>There were 7 apples on the tree. A farmer came along and picked 5 of the apples. How many apples are still on the tree? </a:t>
            </a:r>
          </a:p>
          <a:p>
            <a:pPr marL="457200" indent="0">
              <a:spcAft>
                <a:spcPts val="1200"/>
              </a:spcAft>
              <a:buNone/>
            </a:pPr>
            <a:r>
              <a:rPr lang="en-US" sz="2400" dirty="0" smtClean="0">
                <a:solidFill>
                  <a:srgbClr val="A50021"/>
                </a:solidFill>
              </a:rPr>
              <a:t>How many different ways can this </a:t>
            </a:r>
            <a:r>
              <a:rPr lang="en-US" sz="2400" dirty="0" smtClean="0">
                <a:solidFill>
                  <a:srgbClr val="A50021"/>
                </a:solidFill>
              </a:rPr>
              <a:t>be figured out?</a:t>
            </a:r>
            <a:endParaRPr lang="en-US" sz="2400" dirty="0">
              <a:solidFill>
                <a:srgbClr val="A50021"/>
              </a:solidFill>
            </a:endParaRPr>
          </a:p>
          <a:p>
            <a:r>
              <a:rPr lang="en-US" dirty="0" smtClean="0"/>
              <a:t>4 ladybugs were crawling in the grass. 3 more came to join them. How many ladybugs were there then?</a:t>
            </a:r>
            <a:endParaRPr lang="en-US" dirty="0"/>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1676400"/>
            <a:ext cx="18288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73026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09600" y="152400"/>
            <a:ext cx="8229600" cy="1143000"/>
          </a:xfrm>
        </p:spPr>
        <p:txBody>
          <a:bodyPr/>
          <a:lstStyle/>
          <a:p>
            <a:pPr eaLnBrk="1" hangingPunct="1"/>
            <a:r>
              <a:rPr lang="en-US" b="1" dirty="0" smtClean="0"/>
              <a:t>Solution Strategies</a:t>
            </a:r>
          </a:p>
        </p:txBody>
      </p:sp>
      <p:sp>
        <p:nvSpPr>
          <p:cNvPr id="3" name="Content Placeholder 2"/>
          <p:cNvSpPr>
            <a:spLocks noGrp="1"/>
          </p:cNvSpPr>
          <p:nvPr>
            <p:ph sz="quarter" idx="1"/>
          </p:nvPr>
        </p:nvSpPr>
        <p:spPr/>
        <p:txBody>
          <a:bodyPr/>
          <a:lstStyle/>
          <a:p>
            <a:pPr eaLnBrk="1" hangingPunct="1">
              <a:spcAft>
                <a:spcPct val="20000"/>
              </a:spcAft>
            </a:pPr>
            <a:r>
              <a:rPr lang="en-US" sz="3600" dirty="0" smtClean="0">
                <a:solidFill>
                  <a:srgbClr val="660066"/>
                </a:solidFill>
              </a:rPr>
              <a:t>Direct modeling of the action in the problem</a:t>
            </a:r>
          </a:p>
          <a:p>
            <a:pPr eaLnBrk="1" hangingPunct="1">
              <a:spcAft>
                <a:spcPct val="20000"/>
              </a:spcAft>
            </a:pPr>
            <a:r>
              <a:rPr lang="en-US" sz="3600" dirty="0" smtClean="0">
                <a:solidFill>
                  <a:schemeClr val="accent2"/>
                </a:solidFill>
              </a:rPr>
              <a:t>Counting strategies</a:t>
            </a:r>
          </a:p>
          <a:p>
            <a:pPr eaLnBrk="1" hangingPunct="1">
              <a:spcAft>
                <a:spcPct val="20000"/>
              </a:spcAft>
            </a:pPr>
            <a:r>
              <a:rPr lang="en-US" sz="3600" dirty="0" smtClean="0">
                <a:solidFill>
                  <a:srgbClr val="A50021"/>
                </a:solidFill>
              </a:rPr>
              <a:t>Derived facts</a:t>
            </a:r>
          </a:p>
          <a:p>
            <a:pPr eaLnBrk="1" hangingPunct="1"/>
            <a:r>
              <a:rPr lang="en-US" sz="3600" dirty="0" smtClean="0">
                <a:solidFill>
                  <a:srgbClr val="CC3300"/>
                </a:solidFill>
              </a:rPr>
              <a:t>Fluency</a:t>
            </a:r>
          </a:p>
          <a:p>
            <a:pPr eaLnBrk="1" hangingPunct="1">
              <a:spcBef>
                <a:spcPts val="1800"/>
              </a:spcBef>
              <a:buFontTx/>
              <a:buNone/>
            </a:pPr>
            <a:endParaRPr lang="en-US" dirty="0" smtClean="0">
              <a:solidFill>
                <a:srgbClr val="006600"/>
              </a:solidFill>
            </a:endParaRPr>
          </a:p>
          <a:p>
            <a:pPr eaLnBrk="1" hangingPunct="1"/>
            <a:endParaRPr lang="en-US" dirty="0" smtClean="0"/>
          </a:p>
        </p:txBody>
      </p:sp>
      <p:sp>
        <p:nvSpPr>
          <p:cNvPr id="2" name="TextBox 1"/>
          <p:cNvSpPr txBox="1"/>
          <p:nvPr/>
        </p:nvSpPr>
        <p:spPr>
          <a:xfrm>
            <a:off x="5198347" y="3505200"/>
            <a:ext cx="3276600" cy="1323439"/>
          </a:xfrm>
          <a:prstGeom prst="rect">
            <a:avLst/>
          </a:prstGeom>
          <a:noFill/>
        </p:spPr>
        <p:txBody>
          <a:bodyPr wrap="square" rtlCol="0">
            <a:spAutoFit/>
          </a:bodyPr>
          <a:lstStyle/>
          <a:p>
            <a:r>
              <a:rPr lang="en-US" sz="2000" dirty="0" smtClean="0"/>
              <a:t>4 ladybugs </a:t>
            </a:r>
            <a:r>
              <a:rPr lang="en-US" sz="2000" dirty="0"/>
              <a:t>were crawling in the grass. </a:t>
            </a:r>
            <a:r>
              <a:rPr lang="en-US" sz="2000" dirty="0" smtClean="0"/>
              <a:t>3 more </a:t>
            </a:r>
            <a:r>
              <a:rPr lang="en-US" sz="2000" dirty="0"/>
              <a:t>came to join them. How many ladybugs were there then</a:t>
            </a:r>
            <a:r>
              <a:rPr lang="en-US" sz="2000" dirty="0" smtClean="0"/>
              <a:t>?</a:t>
            </a:r>
            <a:endParaRPr lang="en-US" sz="2000" dirty="0"/>
          </a:p>
        </p:txBody>
      </p:sp>
      <p:sp>
        <p:nvSpPr>
          <p:cNvPr id="5" name="Rectangle 4"/>
          <p:cNvSpPr/>
          <p:nvPr/>
        </p:nvSpPr>
        <p:spPr>
          <a:xfrm>
            <a:off x="4902758" y="6260068"/>
            <a:ext cx="2945842" cy="369332"/>
          </a:xfrm>
          <a:prstGeom prst="rect">
            <a:avLst/>
          </a:prstGeom>
          <a:solidFill>
            <a:schemeClr val="accent2">
              <a:lumMod val="40000"/>
              <a:lumOff val="60000"/>
            </a:schemeClr>
          </a:solidFill>
        </p:spPr>
        <p:txBody>
          <a:bodyPr wrap="square">
            <a:spAutoFit/>
          </a:bodyPr>
          <a:lstStyle/>
          <a:p>
            <a:r>
              <a:rPr lang="en-US" dirty="0" smtClean="0"/>
              <a:t>CGI Interviews - Strategies</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b="1" dirty="0" smtClean="0"/>
          </a:p>
        </p:txBody>
      </p:sp>
      <p:sp>
        <p:nvSpPr>
          <p:cNvPr id="37891" name="Rectangle 3"/>
          <p:cNvSpPr>
            <a:spLocks noGrp="1" noChangeArrowheads="1"/>
          </p:cNvSpPr>
          <p:nvPr>
            <p:ph sz="quarter" idx="1"/>
          </p:nvPr>
        </p:nvSpPr>
        <p:spPr/>
        <p:txBody>
          <a:bodyPr/>
          <a:lstStyle/>
          <a:p>
            <a:pPr eaLnBrk="1" hangingPunct="1">
              <a:spcAft>
                <a:spcPct val="20000"/>
              </a:spcAft>
            </a:pPr>
            <a:r>
              <a:rPr lang="en-US" sz="3000" dirty="0" smtClean="0">
                <a:solidFill>
                  <a:srgbClr val="660066"/>
                </a:solidFill>
              </a:rPr>
              <a:t>Children learn more advanced computational and problem solving strategies by watching their classmates solve problems.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CCSS Kindergarten Strategies </a:t>
            </a:r>
            <a:endParaRPr lang="en-US" b="1" dirty="0"/>
          </a:p>
        </p:txBody>
      </p:sp>
      <p:sp>
        <p:nvSpPr>
          <p:cNvPr id="3" name="Content Placeholder 2"/>
          <p:cNvSpPr>
            <a:spLocks noGrp="1"/>
          </p:cNvSpPr>
          <p:nvPr>
            <p:ph sz="quarter" idx="1"/>
          </p:nvPr>
        </p:nvSpPr>
        <p:spPr/>
        <p:txBody>
          <a:bodyPr/>
          <a:lstStyle/>
          <a:p>
            <a:pPr>
              <a:spcAft>
                <a:spcPts val="1200"/>
              </a:spcAft>
            </a:pPr>
            <a:r>
              <a:rPr lang="en-US" sz="2400" dirty="0"/>
              <a:t>K.OA.3  Decompose numbers less than or equal to 10 into pairs in more than one way, e.g., by using objects or drawings, and record each decomposition by a drawing or equation (e.g., 5 = 2 + 3 and 5 = 4 + 1</a:t>
            </a:r>
            <a:r>
              <a:rPr lang="en-US" sz="2400" dirty="0" smtClean="0"/>
              <a:t>).</a:t>
            </a:r>
          </a:p>
          <a:p>
            <a:r>
              <a:rPr lang="en-US" sz="2400" dirty="0"/>
              <a:t>K.OA.4  For any number from 1 to 9, find the number that makes 10 when added to the given number, e.g., by using objects or drawings, and record the answer with a drawing or equation.</a:t>
            </a:r>
          </a:p>
        </p:txBody>
      </p:sp>
    </p:spTree>
    <p:extLst>
      <p:ext uri="{BB962C8B-B14F-4D97-AF65-F5344CB8AC3E}">
        <p14:creationId xmlns:p14="http://schemas.microsoft.com/office/powerpoint/2010/main" val="2274674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CCSS 1st Grade Strategies </a:t>
            </a:r>
            <a:endParaRPr lang="en-US" b="1" dirty="0"/>
          </a:p>
        </p:txBody>
      </p:sp>
      <p:sp>
        <p:nvSpPr>
          <p:cNvPr id="3" name="Content Placeholder 2"/>
          <p:cNvSpPr>
            <a:spLocks noGrp="1"/>
          </p:cNvSpPr>
          <p:nvPr>
            <p:ph sz="quarter" idx="1"/>
          </p:nvPr>
        </p:nvSpPr>
        <p:spPr/>
        <p:txBody>
          <a:bodyPr/>
          <a:lstStyle/>
          <a:p>
            <a:pPr>
              <a:spcAft>
                <a:spcPts val="1200"/>
              </a:spcAft>
            </a:pPr>
            <a:r>
              <a:rPr lang="en-US" sz="2400" dirty="0"/>
              <a:t>1.OA.3  Apply properties of operations as strategies to add and </a:t>
            </a:r>
            <a:r>
              <a:rPr lang="en-US" sz="2400" dirty="0" smtClean="0"/>
              <a:t>subtract</a:t>
            </a:r>
            <a:r>
              <a:rPr lang="en-US" sz="2400" dirty="0"/>
              <a:t> </a:t>
            </a:r>
            <a:r>
              <a:rPr lang="en-US" sz="2400" dirty="0" smtClean="0"/>
              <a:t>(e.g. 5+3 = 3+5)</a:t>
            </a:r>
          </a:p>
          <a:p>
            <a:pPr>
              <a:spcAft>
                <a:spcPts val="1200"/>
              </a:spcAft>
            </a:pPr>
            <a:r>
              <a:rPr lang="en-US" sz="2400" dirty="0"/>
              <a:t>1.OA.4  Understand subtraction as an unknown-addend problem</a:t>
            </a:r>
            <a:r>
              <a:rPr lang="en-US" sz="2400" dirty="0" smtClean="0"/>
              <a:t>. (12</a:t>
            </a:r>
            <a:r>
              <a:rPr lang="en-US" sz="1100" dirty="0" smtClean="0"/>
              <a:t> </a:t>
            </a:r>
            <a:r>
              <a:rPr lang="en-US" sz="2400" dirty="0" smtClean="0"/>
              <a:t>-</a:t>
            </a:r>
            <a:r>
              <a:rPr lang="en-US" sz="1100" dirty="0" smtClean="0"/>
              <a:t> </a:t>
            </a:r>
            <a:r>
              <a:rPr lang="en-US" sz="2400" dirty="0" smtClean="0"/>
              <a:t>8 can be “what do I add to 8 to get 12?)</a:t>
            </a:r>
          </a:p>
          <a:p>
            <a:pPr>
              <a:spcAft>
                <a:spcPts val="1200"/>
              </a:spcAft>
            </a:pPr>
            <a:r>
              <a:rPr lang="en-US" sz="2400" dirty="0"/>
              <a:t>1.OA.6  Add and subtract within 20, demonstrating fluency for addition and subtraction within 10. Use strategies such as </a:t>
            </a:r>
            <a:r>
              <a:rPr lang="en-US" sz="2400" u="sng" dirty="0"/>
              <a:t>counting on</a:t>
            </a:r>
            <a:r>
              <a:rPr lang="en-US" sz="2400" dirty="0"/>
              <a:t>; </a:t>
            </a:r>
            <a:r>
              <a:rPr lang="en-US" sz="2400" u="sng" dirty="0"/>
              <a:t>making </a:t>
            </a:r>
            <a:r>
              <a:rPr lang="en-US" sz="2400" u="sng" dirty="0" smtClean="0"/>
              <a:t>ten</a:t>
            </a:r>
            <a:r>
              <a:rPr lang="en-US" sz="2400" dirty="0" smtClean="0"/>
              <a:t>; </a:t>
            </a:r>
            <a:r>
              <a:rPr lang="en-US" sz="2400" dirty="0"/>
              <a:t>decomposing a number leading to a </a:t>
            </a:r>
            <a:r>
              <a:rPr lang="en-US" sz="2400" dirty="0" smtClean="0"/>
              <a:t>ten; </a:t>
            </a:r>
            <a:r>
              <a:rPr lang="en-US" sz="2400" dirty="0"/>
              <a:t>using the relationship between addition and </a:t>
            </a:r>
            <a:r>
              <a:rPr lang="en-US" sz="2400" dirty="0" smtClean="0"/>
              <a:t>subtraction; </a:t>
            </a:r>
            <a:r>
              <a:rPr lang="en-US" sz="2400" dirty="0"/>
              <a:t>and creating equivalent but easier or known </a:t>
            </a:r>
            <a:r>
              <a:rPr lang="en-US" sz="2400" dirty="0" smtClean="0"/>
              <a:t>sums, e.g. </a:t>
            </a:r>
            <a:br>
              <a:rPr lang="en-US" sz="2400" dirty="0" smtClean="0"/>
            </a:br>
            <a:r>
              <a:rPr lang="en-US" sz="2400" dirty="0" smtClean="0"/>
              <a:t>(7+6 = 6+6 + 1 “</a:t>
            </a:r>
            <a:r>
              <a:rPr lang="en-US" sz="2400" u="sng" dirty="0" smtClean="0"/>
              <a:t>doubles plus one</a:t>
            </a:r>
            <a:r>
              <a:rPr lang="en-US" sz="2400" dirty="0" smtClean="0"/>
              <a:t>”).</a:t>
            </a:r>
            <a:endParaRPr lang="en-US" sz="2400" dirty="0"/>
          </a:p>
        </p:txBody>
      </p:sp>
    </p:spTree>
    <p:extLst>
      <p:ext uri="{BB962C8B-B14F-4D97-AF65-F5344CB8AC3E}">
        <p14:creationId xmlns:p14="http://schemas.microsoft.com/office/powerpoint/2010/main" val="42326885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Solution Strategies</a:t>
            </a:r>
            <a:endParaRPr lang="en-US" dirty="0"/>
          </a:p>
        </p:txBody>
      </p:sp>
      <p:sp>
        <p:nvSpPr>
          <p:cNvPr id="3" name="Content Placeholder 2"/>
          <p:cNvSpPr>
            <a:spLocks noGrp="1"/>
          </p:cNvSpPr>
          <p:nvPr>
            <p:ph sz="quarter" idx="1"/>
          </p:nvPr>
        </p:nvSpPr>
        <p:spPr/>
        <p:txBody>
          <a:bodyPr/>
          <a:lstStyle/>
          <a:p>
            <a:r>
              <a:rPr lang="en-US" dirty="0"/>
              <a:t>Try “How Would Children Solve These Problems?” using each of the types of strategies.</a:t>
            </a:r>
          </a:p>
          <a:p>
            <a:endParaRPr lang="en-US" dirty="0"/>
          </a:p>
          <a:p>
            <a:r>
              <a:rPr lang="en-US" dirty="0"/>
              <a:t>Then try “Finding a Problem for a Strategy” – the Jeopardy Game of CGI.</a:t>
            </a:r>
          </a:p>
          <a:p>
            <a:endParaRPr lang="en-US" dirty="0"/>
          </a:p>
          <a:p>
            <a:endParaRPr lang="en-US" dirty="0"/>
          </a:p>
        </p:txBody>
      </p:sp>
    </p:spTree>
    <p:extLst>
      <p:ext uri="{BB962C8B-B14F-4D97-AF65-F5344CB8AC3E}">
        <p14:creationId xmlns:p14="http://schemas.microsoft.com/office/powerpoint/2010/main" val="2207507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b="1" dirty="0" smtClean="0"/>
              <a:t>Try this at least twice every week</a:t>
            </a:r>
          </a:p>
        </p:txBody>
      </p:sp>
      <p:sp>
        <p:nvSpPr>
          <p:cNvPr id="14339" name="Content Placeholder 2"/>
          <p:cNvSpPr>
            <a:spLocks noGrp="1"/>
          </p:cNvSpPr>
          <p:nvPr>
            <p:ph sz="quarter" idx="1"/>
          </p:nvPr>
        </p:nvSpPr>
        <p:spPr>
          <a:xfrm>
            <a:off x="612648" y="1600200"/>
            <a:ext cx="8153400" cy="4648200"/>
          </a:xfrm>
        </p:spPr>
        <p:txBody>
          <a:bodyPr>
            <a:normAutofit/>
          </a:bodyPr>
          <a:lstStyle/>
          <a:p>
            <a:pPr>
              <a:spcAft>
                <a:spcPct val="20000"/>
              </a:spcAft>
            </a:pPr>
            <a:r>
              <a:rPr lang="en-US" dirty="0" smtClean="0">
                <a:solidFill>
                  <a:srgbClr val="333300"/>
                </a:solidFill>
              </a:rPr>
              <a:t>Present a problem to the whole class, let them work on it individually, then have several students present their approaches.</a:t>
            </a:r>
          </a:p>
          <a:p>
            <a:pPr>
              <a:spcAft>
                <a:spcPct val="20000"/>
              </a:spcAft>
            </a:pPr>
            <a:r>
              <a:rPr lang="en-US" dirty="0" smtClean="0">
                <a:solidFill>
                  <a:schemeClr val="accent2"/>
                </a:solidFill>
              </a:rPr>
              <a:t>Keep track of their solutions</a:t>
            </a:r>
          </a:p>
          <a:p>
            <a:r>
              <a:rPr lang="en-US" dirty="0" smtClean="0">
                <a:solidFill>
                  <a:srgbClr val="660066"/>
                </a:solidFill>
              </a:rPr>
              <a:t>Use problems with numbers that are appropriate for your students.</a:t>
            </a:r>
          </a:p>
          <a:p>
            <a:r>
              <a:rPr lang="en-US" dirty="0" smtClean="0">
                <a:solidFill>
                  <a:srgbClr val="002060"/>
                </a:solidFill>
              </a:rPr>
              <a:t>A good resource: </a:t>
            </a:r>
            <a:r>
              <a:rPr lang="en-US" dirty="0" smtClean="0">
                <a:solidFill>
                  <a:srgbClr val="002060"/>
                </a:solidFill>
                <a:hlinkClick r:id="rId2"/>
              </a:rPr>
              <a:t>CGI Problems</a:t>
            </a:r>
            <a:endParaRPr lang="en-US" dirty="0" smtClean="0">
              <a:solidFill>
                <a:srgbClr val="002060"/>
              </a:solidFill>
            </a:endParaRPr>
          </a:p>
          <a:p>
            <a:r>
              <a:rPr lang="en-US" dirty="0">
                <a:solidFill>
                  <a:srgbClr val="A50021"/>
                </a:solidFill>
              </a:rPr>
              <a:t>The teacher’s role is to guide student’s learning by knowing each child’s cognition</a:t>
            </a:r>
            <a:r>
              <a:rPr lang="en-US" dirty="0" smtClean="0">
                <a:solidFill>
                  <a:srgbClr val="A50021"/>
                </a:solidFill>
              </a:rPr>
              <a:t>.</a:t>
            </a:r>
            <a:endParaRPr lang="en-US" dirty="0">
              <a:solidFill>
                <a:srgbClr val="A50021"/>
              </a:solidFill>
            </a:endParaRPr>
          </a:p>
        </p:txBody>
      </p:sp>
    </p:spTree>
    <p:extLst>
      <p:ext uri="{BB962C8B-B14F-4D97-AF65-F5344CB8AC3E}">
        <p14:creationId xmlns:p14="http://schemas.microsoft.com/office/powerpoint/2010/main" val="177975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animEffect transition="in" filter="fade">
                                      <p:cBhvr>
                                        <p:cTn id="7" dur="500"/>
                                        <p:tgtEl>
                                          <p:spTgt spid="143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2" end="2"/>
                                            </p:txEl>
                                          </p:spTgt>
                                        </p:tgtEl>
                                        <p:attrNameLst>
                                          <p:attrName>style.visibility</p:attrName>
                                        </p:attrNameLst>
                                      </p:cBhvr>
                                      <p:to>
                                        <p:strVal val="visible"/>
                                      </p:to>
                                    </p:set>
                                    <p:animEffect transition="in" filter="fade">
                                      <p:cBhvr>
                                        <p:cTn id="12" dur="500"/>
                                        <p:tgtEl>
                                          <p:spTgt spid="14339">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animEffect transition="in" filter="fade">
                                      <p:cBhvr>
                                        <p:cTn id="15" dur="500"/>
                                        <p:tgtEl>
                                          <p:spTgt spid="14339">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339">
                                            <p:txEl>
                                              <p:pRg st="4" end="4"/>
                                            </p:txEl>
                                          </p:spTgt>
                                        </p:tgtEl>
                                        <p:attrNameLst>
                                          <p:attrName>style.visibility</p:attrName>
                                        </p:attrNameLst>
                                      </p:cBhvr>
                                      <p:to>
                                        <p:strVal val="visible"/>
                                      </p:to>
                                    </p:set>
                                    <p:animEffect transition="in" filter="fade">
                                      <p:cBhvr>
                                        <p:cTn id="20"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b="1" smtClean="0"/>
              <a:t>Fluency with “math facts”</a:t>
            </a:r>
          </a:p>
        </p:txBody>
      </p:sp>
      <p:sp>
        <p:nvSpPr>
          <p:cNvPr id="16387" name="Content Placeholder 2"/>
          <p:cNvSpPr>
            <a:spLocks noGrp="1"/>
          </p:cNvSpPr>
          <p:nvPr>
            <p:ph sz="quarter" idx="1"/>
          </p:nvPr>
        </p:nvSpPr>
        <p:spPr/>
        <p:txBody>
          <a:bodyPr>
            <a:normAutofit lnSpcReduction="10000"/>
          </a:bodyPr>
          <a:lstStyle/>
          <a:p>
            <a:pPr>
              <a:spcAft>
                <a:spcPct val="20000"/>
              </a:spcAft>
            </a:pPr>
            <a:r>
              <a:rPr lang="en-US" dirty="0" smtClean="0"/>
              <a:t>The use of manipulatives, counting and derived-fact strategies eventually grows into knowledge of most math facts. </a:t>
            </a:r>
          </a:p>
          <a:p>
            <a:pPr>
              <a:spcAft>
                <a:spcPts val="1800"/>
              </a:spcAft>
            </a:pPr>
            <a:r>
              <a:rPr lang="en-US" dirty="0" smtClean="0"/>
              <a:t>Explicit instruction on strategies can be helpful for building math facts that haven’t come naturally through problem solving, but that isn’t necessary until 2</a:t>
            </a:r>
            <a:r>
              <a:rPr lang="en-US" baseline="30000" dirty="0" smtClean="0"/>
              <a:t>nd</a:t>
            </a:r>
            <a:r>
              <a:rPr lang="en-US" dirty="0" smtClean="0"/>
              <a:t> grade. </a:t>
            </a:r>
          </a:p>
          <a:p>
            <a:r>
              <a:rPr lang="en-US" sz="2400" dirty="0"/>
              <a:t>K.OA.5  Fluently add and subtract within 5.</a:t>
            </a:r>
          </a:p>
          <a:p>
            <a:r>
              <a:rPr lang="en-US" sz="2400" dirty="0"/>
              <a:t>1.OA.6  Add and subtract within 20, demonstrating fluency for addition and subtraction within 10. </a:t>
            </a:r>
          </a:p>
          <a:p>
            <a:endParaRPr lang="en-US"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500"/>
                                        <p:tgtEl>
                                          <p:spTgt spid="16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fade">
                                      <p:cBhvr>
                                        <p:cTn id="12" dur="5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fade">
                                      <p:cBhvr>
                                        <p:cTn id="17"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dirty="0" smtClean="0"/>
              <a:t>Number Talks and Math Centers</a:t>
            </a:r>
          </a:p>
        </p:txBody>
      </p:sp>
      <p:sp>
        <p:nvSpPr>
          <p:cNvPr id="22531" name="Content Placeholder 2"/>
          <p:cNvSpPr>
            <a:spLocks noGrp="1"/>
          </p:cNvSpPr>
          <p:nvPr>
            <p:ph sz="quarter" idx="1"/>
          </p:nvPr>
        </p:nvSpPr>
        <p:spPr/>
        <p:txBody>
          <a:bodyPr/>
          <a:lstStyle/>
          <a:p>
            <a:pPr>
              <a:spcAft>
                <a:spcPct val="20000"/>
              </a:spcAft>
            </a:pPr>
            <a:r>
              <a:rPr lang="en-US" dirty="0" smtClean="0"/>
              <a:t>Number Talks and partner games don’t take the place of problem-solving, but they do supplement it</a:t>
            </a:r>
            <a:r>
              <a:rPr lang="en-US" dirty="0"/>
              <a:t> </a:t>
            </a:r>
            <a:r>
              <a:rPr lang="en-US" dirty="0" smtClean="0"/>
              <a:t>and provide more opportunities for learning and practicing strategies.</a:t>
            </a:r>
          </a:p>
          <a:p>
            <a:pPr>
              <a:spcAft>
                <a:spcPct val="20000"/>
              </a:spcAft>
            </a:pPr>
            <a:r>
              <a:rPr lang="en-US" i="1" dirty="0" smtClean="0"/>
              <a:t>8 birds are in a tree. 6 more birds fly up to the tree. Now how many birds are in the tree?</a:t>
            </a:r>
          </a:p>
        </p:txBody>
      </p:sp>
      <p:sp>
        <p:nvSpPr>
          <p:cNvPr id="4" name="Rectangle 3"/>
          <p:cNvSpPr/>
          <p:nvPr/>
        </p:nvSpPr>
        <p:spPr>
          <a:xfrm>
            <a:off x="5029200" y="5562600"/>
            <a:ext cx="2438400" cy="646331"/>
          </a:xfrm>
          <a:prstGeom prst="rect">
            <a:avLst/>
          </a:prstGeom>
          <a:solidFill>
            <a:schemeClr val="accent2">
              <a:lumMod val="40000"/>
              <a:lumOff val="60000"/>
            </a:schemeClr>
          </a:solidFill>
        </p:spPr>
        <p:txBody>
          <a:bodyPr wrap="square">
            <a:spAutoFit/>
          </a:bodyPr>
          <a:lstStyle/>
          <a:p>
            <a:r>
              <a:rPr lang="en-US" dirty="0" smtClean="0"/>
              <a:t>Number Talks: </a:t>
            </a:r>
            <a:r>
              <a:rPr lang="en-US" b="1" dirty="0" smtClean="0"/>
              <a:t>8+6</a:t>
            </a:r>
          </a:p>
          <a:p>
            <a:r>
              <a:rPr lang="en-US" dirty="0" smtClean="0"/>
              <a:t>Number Talks: </a:t>
            </a:r>
            <a:r>
              <a:rPr lang="en-US" b="1" dirty="0" smtClean="0"/>
              <a:t>Intro</a:t>
            </a:r>
            <a:endParaRPr lang="en-US" b="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Common </a:t>
            </a:r>
            <a:r>
              <a:rPr lang="en-US" b="1" smtClean="0"/>
              <a:t>Core Checklist</a:t>
            </a:r>
            <a:endParaRPr lang="en-US" b="1" dirty="0"/>
          </a:p>
        </p:txBody>
      </p:sp>
      <p:sp>
        <p:nvSpPr>
          <p:cNvPr id="3" name="Content Placeholder 2"/>
          <p:cNvSpPr>
            <a:spLocks noGrp="1"/>
          </p:cNvSpPr>
          <p:nvPr>
            <p:ph sz="quarter" idx="1"/>
          </p:nvPr>
        </p:nvSpPr>
        <p:spPr/>
        <p:txBody>
          <a:bodyPr/>
          <a:lstStyle/>
          <a:p>
            <a:pPr>
              <a:spcAft>
                <a:spcPts val="1200"/>
              </a:spcAft>
            </a:pPr>
            <a:r>
              <a:rPr lang="en-US" dirty="0" smtClean="0">
                <a:solidFill>
                  <a:schemeClr val="accent4">
                    <a:lumMod val="50000"/>
                  </a:schemeClr>
                </a:solidFill>
              </a:rPr>
              <a:t>Read through the Common Core for both grades to see how what we’ve addressed fits with the core mathematics curriculum. Mark anything you have questions about or want to discuss further.</a:t>
            </a:r>
          </a:p>
          <a:p>
            <a:r>
              <a:rPr lang="en-US" dirty="0" smtClean="0">
                <a:solidFill>
                  <a:srgbClr val="002060"/>
                </a:solidFill>
              </a:rPr>
              <a:t>Then create </a:t>
            </a:r>
            <a:r>
              <a:rPr lang="en-US" dirty="0">
                <a:solidFill>
                  <a:srgbClr val="002060"/>
                </a:solidFill>
              </a:rPr>
              <a:t>a checklist to help you monitor students’ progress on important math understandings and </a:t>
            </a:r>
            <a:r>
              <a:rPr lang="en-US" dirty="0" smtClean="0">
                <a:solidFill>
                  <a:srgbClr val="002060"/>
                </a:solidFill>
              </a:rPr>
              <a:t>skills</a:t>
            </a:r>
            <a:r>
              <a:rPr lang="en-US" dirty="0">
                <a:solidFill>
                  <a:srgbClr val="002060"/>
                </a:solidFill>
              </a:rPr>
              <a:t>.</a:t>
            </a:r>
          </a:p>
        </p:txBody>
      </p:sp>
    </p:spTree>
    <p:extLst>
      <p:ext uri="{BB962C8B-B14F-4D97-AF65-F5344CB8AC3E}">
        <p14:creationId xmlns:p14="http://schemas.microsoft.com/office/powerpoint/2010/main" val="3340508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1750"/>
          <a:stretch/>
        </p:blipFill>
        <p:spPr bwMode="auto">
          <a:xfrm>
            <a:off x="5105401" y="2683747"/>
            <a:ext cx="3505200" cy="2189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b="1" dirty="0" smtClean="0"/>
              <a:t>Counting objects, “counting on”</a:t>
            </a:r>
            <a:endParaRPr lang="en-US" b="1" dirty="0"/>
          </a:p>
        </p:txBody>
      </p:sp>
      <p:pic>
        <p:nvPicPr>
          <p:cNvPr id="5" name="Content Placeholder 4"/>
          <p:cNvPicPr>
            <a:picLocks noGrp="1"/>
          </p:cNvPicPr>
          <p:nvPr>
            <p:ph sz="quarter" idx="1"/>
          </p:nvPr>
        </p:nvPicPr>
        <p:blipFill>
          <a:blip r:embed="rId3"/>
          <a:stretch>
            <a:fillRect/>
          </a:stretch>
        </p:blipFill>
        <p:spPr>
          <a:xfrm>
            <a:off x="368053" y="1905000"/>
            <a:ext cx="5346947" cy="1101471"/>
          </a:xfrm>
          <a:prstGeom prst="rect">
            <a:avLst/>
          </a:prstGeom>
        </p:spPr>
      </p:pic>
      <p:sp>
        <p:nvSpPr>
          <p:cNvPr id="6" name="TextBox 5"/>
          <p:cNvSpPr txBox="1"/>
          <p:nvPr/>
        </p:nvSpPr>
        <p:spPr>
          <a:xfrm>
            <a:off x="457200" y="3962400"/>
            <a:ext cx="5257800" cy="1477328"/>
          </a:xfrm>
          <a:prstGeom prst="rect">
            <a:avLst/>
          </a:prstGeom>
          <a:noFill/>
        </p:spPr>
        <p:txBody>
          <a:bodyPr wrap="square" rtlCol="0">
            <a:spAutoFit/>
          </a:bodyPr>
          <a:lstStyle/>
          <a:p>
            <a:r>
              <a:rPr lang="en-US" dirty="0" smtClean="0"/>
              <a:t>Counting on from any number.</a:t>
            </a:r>
          </a:p>
          <a:p>
            <a:r>
              <a:rPr lang="en-US" dirty="0" smtClean="0"/>
              <a:t>Counting past the decade numbers.</a:t>
            </a:r>
          </a:p>
          <a:p>
            <a:endParaRPr lang="en-US" dirty="0"/>
          </a:p>
          <a:p>
            <a:r>
              <a:rPr lang="en-US" dirty="0"/>
              <a:t>Teaching Channel video </a:t>
            </a:r>
            <a:r>
              <a:rPr lang="en-US" dirty="0">
                <a:hlinkClick r:id="rId4"/>
              </a:rPr>
              <a:t>Let’s Count: </a:t>
            </a:r>
            <a:endParaRPr lang="en-US" dirty="0" smtClean="0">
              <a:hlinkClick r:id="rId4"/>
            </a:endParaRPr>
          </a:p>
          <a:p>
            <a:pPr>
              <a:spcAft>
                <a:spcPts val="1200"/>
              </a:spcAft>
            </a:pPr>
            <a:r>
              <a:rPr lang="en-US" dirty="0" smtClean="0">
                <a:hlinkClick r:id="rId4"/>
              </a:rPr>
              <a:t>Learning </a:t>
            </a:r>
            <a:r>
              <a:rPr lang="en-US" dirty="0">
                <a:hlinkClick r:id="rId4"/>
              </a:rPr>
              <a:t>Numbers in Meaningful </a:t>
            </a:r>
            <a:r>
              <a:rPr lang="en-US" dirty="0" smtClean="0">
                <a:hlinkClick r:id="rId4"/>
              </a:rPr>
              <a:t>Ways</a:t>
            </a:r>
            <a:endParaRPr lang="en-US" dirty="0" smtClean="0"/>
          </a:p>
        </p:txBody>
      </p:sp>
      <p:pic>
        <p:nvPicPr>
          <p:cNvPr id="8" name="Picture 2" descr="http://ecx.images-amazon.com/images/I/51RRNK0T9PL._SX258_PJlook-inside-v2,TopRight,1,0_SH20_BO1,204,203,200_.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5126166"/>
            <a:ext cx="1371600" cy="170922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668948" y="6074568"/>
            <a:ext cx="1954213" cy="369888"/>
          </a:xfrm>
          <a:prstGeom prst="rect">
            <a:avLst/>
          </a:prstGeom>
          <a:solidFill>
            <a:schemeClr val="tx2">
              <a:lumMod val="20000"/>
              <a:lumOff val="80000"/>
            </a:schemeClr>
          </a:solidFill>
        </p:spPr>
        <p:txBody>
          <a:bodyPr wrap="none">
            <a:spAutoFit/>
          </a:bodyPr>
          <a:lstStyle/>
          <a:p>
            <a:pPr>
              <a:defRPr/>
            </a:pPr>
            <a:r>
              <a:rPr lang="en-US" dirty="0"/>
              <a:t>Activities 5, 6 &amp; 7</a:t>
            </a:r>
          </a:p>
        </p:txBody>
      </p:sp>
    </p:spTree>
    <p:extLst>
      <p:ext uri="{BB962C8B-B14F-4D97-AF65-F5344CB8AC3E}">
        <p14:creationId xmlns:p14="http://schemas.microsoft.com/office/powerpoint/2010/main" val="281464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Curriculum</a:t>
            </a:r>
            <a:endParaRPr lang="en-US" b="1" dirty="0"/>
          </a:p>
        </p:txBody>
      </p:sp>
      <p:sp>
        <p:nvSpPr>
          <p:cNvPr id="3" name="Content Placeholder 2"/>
          <p:cNvSpPr>
            <a:spLocks noGrp="1"/>
          </p:cNvSpPr>
          <p:nvPr>
            <p:ph idx="1"/>
          </p:nvPr>
        </p:nvSpPr>
        <p:spPr/>
        <p:txBody>
          <a:bodyPr/>
          <a:lstStyle/>
          <a:p>
            <a:pPr marL="0" indent="0">
              <a:buNone/>
            </a:pPr>
            <a:r>
              <a:rPr lang="en-US" dirty="0" smtClean="0"/>
              <a:t>As you teach from </a:t>
            </a:r>
            <a:r>
              <a:rPr lang="en-US" dirty="0" err="1" smtClean="0"/>
              <a:t>enVision</a:t>
            </a:r>
            <a:r>
              <a:rPr lang="en-US" dirty="0" smtClean="0"/>
              <a:t>, </a:t>
            </a:r>
            <a:r>
              <a:rPr lang="en-US" dirty="0" smtClean="0"/>
              <a:t>keep in mind these key goals </a:t>
            </a:r>
            <a:r>
              <a:rPr lang="en-US" smtClean="0"/>
              <a:t>for </a:t>
            </a:r>
            <a:r>
              <a:rPr lang="en-US" smtClean="0"/>
              <a:t>Kindergarten </a:t>
            </a:r>
            <a:r>
              <a:rPr lang="en-US" smtClean="0"/>
              <a:t>and </a:t>
            </a:r>
            <a:r>
              <a:rPr lang="en-US" smtClean="0"/>
              <a:t>1</a:t>
            </a:r>
            <a:r>
              <a:rPr lang="en-US" baseline="30000" smtClean="0"/>
              <a:t>st</a:t>
            </a:r>
            <a:r>
              <a:rPr lang="en-US" smtClean="0"/>
              <a:t> </a:t>
            </a:r>
            <a:r>
              <a:rPr lang="en-US" smtClean="0"/>
              <a:t>grade </a:t>
            </a:r>
            <a:r>
              <a:rPr lang="en-US" dirty="0" smtClean="0"/>
              <a:t>mathematics. </a:t>
            </a:r>
            <a:endParaRPr lang="en-US" dirty="0"/>
          </a:p>
        </p:txBody>
      </p:sp>
    </p:spTree>
    <p:extLst>
      <p:ext uri="{BB962C8B-B14F-4D97-AF65-F5344CB8AC3E}">
        <p14:creationId xmlns:p14="http://schemas.microsoft.com/office/powerpoint/2010/main" val="4119246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90600" y="1905000"/>
            <a:ext cx="3352800" cy="4017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cdn.rainbowresource.netdna-cdn.com/products/01667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7643" y="2514600"/>
            <a:ext cx="2760307" cy="2705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599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many more (less)?</a:t>
            </a:r>
            <a:endParaRPr lang="en-US" b="1" dirty="0"/>
          </a:p>
        </p:txBody>
      </p:sp>
      <p:sp>
        <p:nvSpPr>
          <p:cNvPr id="3" name="Content Placeholder 2"/>
          <p:cNvSpPr>
            <a:spLocks noGrp="1"/>
          </p:cNvSpPr>
          <p:nvPr>
            <p:ph sz="quarter"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3409950"/>
            <a:ext cx="3076575"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33537"/>
            <a:ext cx="583882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descr="DNC Bk 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953000"/>
            <a:ext cx="847725" cy="10668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52600" y="5648794"/>
            <a:ext cx="6186488" cy="646331"/>
          </a:xfrm>
          <a:prstGeom prst="rect">
            <a:avLst/>
          </a:prstGeom>
          <a:noFill/>
        </p:spPr>
        <p:txBody>
          <a:bodyPr wrap="square" rtlCol="0">
            <a:spAutoFit/>
          </a:bodyPr>
          <a:lstStyle/>
          <a:p>
            <a:r>
              <a:rPr lang="en-US" dirty="0">
                <a:hlinkClick r:id="rId5"/>
              </a:rPr>
              <a:t>Developing Number Concepts</a:t>
            </a:r>
            <a:r>
              <a:rPr lang="en-US" dirty="0"/>
              <a:t> by Kathy </a:t>
            </a:r>
            <a:r>
              <a:rPr lang="en-US" dirty="0" smtClean="0"/>
              <a:t>Richardson</a:t>
            </a:r>
          </a:p>
          <a:p>
            <a:r>
              <a:rPr lang="en-US" dirty="0" smtClean="0"/>
              <a:t>See handout</a:t>
            </a:r>
            <a:endParaRPr lang="en-US" dirty="0"/>
          </a:p>
        </p:txBody>
      </p:sp>
    </p:spTree>
    <p:extLst>
      <p:ext uri="{BB962C8B-B14F-4D97-AF65-F5344CB8AC3E}">
        <p14:creationId xmlns:p14="http://schemas.microsoft.com/office/powerpoint/2010/main" val="2972812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Number relationships</a:t>
            </a:r>
          </a:p>
        </p:txBody>
      </p:sp>
      <p:sp>
        <p:nvSpPr>
          <p:cNvPr id="3" name="Content Placeholder 2"/>
          <p:cNvSpPr>
            <a:spLocks noGrp="1"/>
          </p:cNvSpPr>
          <p:nvPr>
            <p:ph idx="1"/>
          </p:nvPr>
        </p:nvSpPr>
        <p:spPr>
          <a:xfrm>
            <a:off x="612648" y="1600200"/>
            <a:ext cx="8153400" cy="4953000"/>
          </a:xfrm>
        </p:spPr>
        <p:txBody>
          <a:bodyPr>
            <a:normAutofit fontScale="92500" lnSpcReduction="10000"/>
          </a:bodyPr>
          <a:lstStyle/>
          <a:p>
            <a:pPr marL="0" indent="0">
              <a:buNone/>
            </a:pPr>
            <a:r>
              <a:rPr lang="en-US" dirty="0"/>
              <a:t>Numbers are related to each other through a variety of </a:t>
            </a:r>
            <a:r>
              <a:rPr lang="en-US" b="1" dirty="0"/>
              <a:t>number relationships</a:t>
            </a:r>
            <a:r>
              <a:rPr lang="en-US" dirty="0"/>
              <a:t>. The number 7, for example, is </a:t>
            </a:r>
            <a:endParaRPr lang="en-US" dirty="0" smtClean="0"/>
          </a:p>
          <a:p>
            <a:pPr lvl="1"/>
            <a:r>
              <a:rPr lang="en-US" dirty="0" smtClean="0"/>
              <a:t>more </a:t>
            </a:r>
            <a:r>
              <a:rPr lang="en-US" dirty="0"/>
              <a:t>than 4, less than 9, </a:t>
            </a:r>
            <a:endParaRPr lang="en-US" dirty="0" smtClean="0"/>
          </a:p>
          <a:p>
            <a:pPr lvl="1"/>
            <a:r>
              <a:rPr lang="en-US" dirty="0" smtClean="0"/>
              <a:t>composed </a:t>
            </a:r>
            <a:r>
              <a:rPr lang="en-US" dirty="0"/>
              <a:t>of 3 and 4 as well as 2 and 5, </a:t>
            </a:r>
            <a:endParaRPr lang="en-US" dirty="0" smtClean="0"/>
          </a:p>
          <a:p>
            <a:pPr lvl="1"/>
            <a:r>
              <a:rPr lang="en-US" dirty="0" smtClean="0"/>
              <a:t>is </a:t>
            </a:r>
            <a:r>
              <a:rPr lang="en-US" dirty="0"/>
              <a:t>three away from 10, </a:t>
            </a:r>
            <a:endParaRPr lang="en-US" dirty="0" smtClean="0"/>
          </a:p>
          <a:p>
            <a:pPr lvl="1"/>
            <a:r>
              <a:rPr lang="en-US" dirty="0" smtClean="0"/>
              <a:t>and </a:t>
            </a:r>
            <a:r>
              <a:rPr lang="en-US" dirty="0"/>
              <a:t>can be quickly recognized in several patterned arrangements of dots. </a:t>
            </a:r>
            <a:endParaRPr lang="en-US" dirty="0" smtClean="0"/>
          </a:p>
          <a:p>
            <a:pPr>
              <a:spcAft>
                <a:spcPts val="1200"/>
              </a:spcAft>
            </a:pPr>
            <a:endParaRPr lang="en-US" sz="3900" dirty="0"/>
          </a:p>
          <a:p>
            <a:r>
              <a:rPr lang="en-US" dirty="0">
                <a:solidFill>
                  <a:schemeClr val="accent5">
                    <a:lumMod val="50000"/>
                  </a:schemeClr>
                </a:solidFill>
              </a:rPr>
              <a:t>Number relationships for 7 further extend to an understanding of 17, 57 and 370</a:t>
            </a:r>
            <a:r>
              <a:rPr lang="en-US" dirty="0" smtClean="0">
                <a:solidFill>
                  <a:schemeClr val="accent5">
                    <a:lumMod val="50000"/>
                  </a:schemeClr>
                </a:solidFill>
              </a:rPr>
              <a:t>. Starting at 17, how many more are needed to make 20?</a:t>
            </a:r>
            <a:endParaRPr lang="en-US" dirty="0">
              <a:solidFill>
                <a:schemeClr val="accent5">
                  <a:lumMod val="50000"/>
                </a:schemeClr>
              </a:solidFill>
            </a:endParaRPr>
          </a:p>
        </p:txBody>
      </p:sp>
      <p:pic>
        <p:nvPicPr>
          <p:cNvPr id="5" name="Picture 3"/>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bright="-26000" contrast="64000"/>
                    </a14:imgEffect>
                  </a14:imgLayer>
                </a14:imgProps>
              </a:ext>
            </a:extLst>
          </a:blip>
          <a:srcRect l="4048" t="59514" r="21161" b="30183"/>
          <a:stretch/>
        </p:blipFill>
        <p:spPr bwMode="auto">
          <a:xfrm>
            <a:off x="4267200" y="4191000"/>
            <a:ext cx="4625065" cy="977462"/>
          </a:xfrm>
          <a:prstGeom prst="rect">
            <a:avLst/>
          </a:prstGeom>
          <a:noFill/>
          <a:ln w="9525">
            <a:noFill/>
            <a:miter lim="800000"/>
            <a:headEnd/>
            <a:tailEnd/>
          </a:ln>
        </p:spPr>
      </p:pic>
    </p:spTree>
    <p:extLst>
      <p:ext uri="{BB962C8B-B14F-4D97-AF65-F5344CB8AC3E}">
        <p14:creationId xmlns:p14="http://schemas.microsoft.com/office/powerpoint/2010/main" val="13138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dirty="0" smtClean="0"/>
              <a:t>Simon Says</a:t>
            </a:r>
            <a:endParaRPr lang="en-US" b="1" dirty="0"/>
          </a:p>
        </p:txBody>
      </p:sp>
      <p:sp>
        <p:nvSpPr>
          <p:cNvPr id="23554" name="Content Placeholder 2"/>
          <p:cNvSpPr>
            <a:spLocks noGrp="1"/>
          </p:cNvSpPr>
          <p:nvPr>
            <p:ph idx="1"/>
          </p:nvPr>
        </p:nvSpPr>
        <p:spPr/>
        <p:txBody>
          <a:bodyPr/>
          <a:lstStyle/>
          <a:p>
            <a:pPr eaLnBrk="1" hangingPunct="1"/>
            <a:r>
              <a:rPr lang="en-US" smtClean="0"/>
              <a:t>Simon says, Show six fingers.</a:t>
            </a:r>
          </a:p>
          <a:p>
            <a:pPr eaLnBrk="1" hangingPunct="1"/>
            <a:r>
              <a:rPr lang="en-US" smtClean="0"/>
              <a:t>Janice, tell us about the way you showed six fingers.</a:t>
            </a:r>
          </a:p>
          <a:p>
            <a:pPr eaLnBrk="1" hangingPunct="1"/>
            <a:r>
              <a:rPr lang="en-US" smtClean="0"/>
              <a:t>Peter, yours is different. Tell us about yours.</a:t>
            </a:r>
          </a:p>
          <a:p>
            <a:pPr eaLnBrk="1" hangingPunct="1"/>
            <a:r>
              <a:rPr lang="en-US" smtClean="0"/>
              <a:t>Does anyone have a different way to show six fingers?</a:t>
            </a:r>
          </a:p>
          <a:p>
            <a:pPr eaLnBrk="1" hangingPunct="1"/>
            <a:endParaRPr lang="en-US" smtClean="0"/>
          </a:p>
          <a:p>
            <a:pPr eaLnBrk="1" hangingPunct="1"/>
            <a:r>
              <a:rPr lang="en-US" smtClean="0"/>
              <a:t>Simon says, Show nine fingers.</a:t>
            </a:r>
          </a:p>
        </p:txBody>
      </p:sp>
    </p:spTree>
    <p:extLst>
      <p:ext uri="{BB962C8B-B14F-4D97-AF65-F5344CB8AC3E}">
        <p14:creationId xmlns:p14="http://schemas.microsoft.com/office/powerpoint/2010/main" val="41483351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2">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345D7E"/>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9783</TotalTime>
  <Words>2362</Words>
  <Application>Microsoft Office PowerPoint</Application>
  <PresentationFormat>On-screen Show (4:3)</PresentationFormat>
  <Paragraphs>243</Paragraphs>
  <Slides>50</Slides>
  <Notes>14</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Median</vt:lpstr>
      <vt:lpstr>K and 1st grade</vt:lpstr>
      <vt:lpstr>Our Purpose and Agenda</vt:lpstr>
      <vt:lpstr>K-1 Number Concepts</vt:lpstr>
      <vt:lpstr>More, less, equal</vt:lpstr>
      <vt:lpstr>Counting objects, “counting on”</vt:lpstr>
      <vt:lpstr>PowerPoint Presentation</vt:lpstr>
      <vt:lpstr>How many more (less)?</vt:lpstr>
      <vt:lpstr>Number relationships</vt:lpstr>
      <vt:lpstr>Simon Says</vt:lpstr>
      <vt:lpstr>Number relationships</vt:lpstr>
      <vt:lpstr>Spatial relationships </vt:lpstr>
      <vt:lpstr>5-frame and 10-frame cards</vt:lpstr>
      <vt:lpstr>Number relationships 1-10</vt:lpstr>
      <vt:lpstr>Number relationships 1-10</vt:lpstr>
      <vt:lpstr>Anchors to 5</vt:lpstr>
      <vt:lpstr>Anchors to 10</vt:lpstr>
      <vt:lpstr>PowerPoint Presentation</vt:lpstr>
      <vt:lpstr>Number Talks</vt:lpstr>
      <vt:lpstr>The teacher’s role</vt:lpstr>
      <vt:lpstr>Number Talks book</vt:lpstr>
      <vt:lpstr>PowerPoint Presentation</vt:lpstr>
      <vt:lpstr>Early Number Concepts</vt:lpstr>
      <vt:lpstr>Adding and Subtracting</vt:lpstr>
      <vt:lpstr>The path to fluency</vt:lpstr>
      <vt:lpstr>What operation is this?</vt:lpstr>
      <vt:lpstr>Modeling the Action</vt:lpstr>
      <vt:lpstr>Rachel’s Problems</vt:lpstr>
      <vt:lpstr>CCSS Kindergarten</vt:lpstr>
      <vt:lpstr>CCSS 1st Grade</vt:lpstr>
      <vt:lpstr>Basic assumptions about children’s learning of mathematics</vt:lpstr>
      <vt:lpstr>Where is the unknown? (action)</vt:lpstr>
      <vt:lpstr>PowerPoint Presentation</vt:lpstr>
      <vt:lpstr>Problem Types - Action</vt:lpstr>
      <vt:lpstr>CCSS – 1st grade “unknowns”</vt:lpstr>
      <vt:lpstr>No-action problems – part/whole</vt:lpstr>
      <vt:lpstr>No-action problems - comparing</vt:lpstr>
      <vt:lpstr>No-action problems</vt:lpstr>
      <vt:lpstr>Are some more difficult?</vt:lpstr>
      <vt:lpstr>PowerPoint Presentation</vt:lpstr>
      <vt:lpstr>Solution Strategies</vt:lpstr>
      <vt:lpstr>Solution Strategies</vt:lpstr>
      <vt:lpstr>PowerPoint Presentation</vt:lpstr>
      <vt:lpstr>CCSS Kindergarten Strategies </vt:lpstr>
      <vt:lpstr>CCSS 1st Grade Strategies </vt:lpstr>
      <vt:lpstr>Solution Strategies</vt:lpstr>
      <vt:lpstr>Try this at least twice every week</vt:lpstr>
      <vt:lpstr>Fluency with “math facts”</vt:lpstr>
      <vt:lpstr>Number Talks and Math Centers</vt:lpstr>
      <vt:lpstr>Common Core Checklist</vt:lpstr>
      <vt:lpstr>Your Curriculum</vt:lpstr>
    </vt:vector>
  </TitlesOfParts>
  <Company>IISD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Math to Young Children</dc:title>
  <dc:creator>User</dc:creator>
  <cp:lastModifiedBy>TB</cp:lastModifiedBy>
  <cp:revision>263</cp:revision>
  <cp:lastPrinted>2013-11-14T13:13:47Z</cp:lastPrinted>
  <dcterms:created xsi:type="dcterms:W3CDTF">2007-10-04T14:12:16Z</dcterms:created>
  <dcterms:modified xsi:type="dcterms:W3CDTF">2015-08-11T00:39:05Z</dcterms:modified>
</cp:coreProperties>
</file>